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Uni Neue" charset="1" panose="00000000000000000000"/>
      <p:regular r:id="rId10"/>
    </p:embeddedFont>
    <p:embeddedFont>
      <p:font typeface="Uni Neue Bold" charset="1" panose="00000000000000000000"/>
      <p:regular r:id="rId11"/>
    </p:embeddedFont>
    <p:embeddedFont>
      <p:font typeface="Uni Neue Italics" charset="1" panose="00000000000000000000"/>
      <p:regular r:id="rId12"/>
    </p:embeddedFont>
    <p:embeddedFont>
      <p:font typeface="Uni Neue Bold Italics" charset="1" panose="00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Clarendon" charset="1" panose="00000000000000000000"/>
      <p:regular r:id="rId20"/>
    </p:embeddedFont>
    <p:embeddedFont>
      <p:font typeface="Mommi SemiBold" charset="1" panose="00000000000000000000"/>
      <p:regular r:id="rId21"/>
    </p:embeddedFont>
    <p:embeddedFont>
      <p:font typeface="Mommi SemiBold Bold" charset="1" panose="00000000000000000000"/>
      <p:regular r:id="rId22"/>
    </p:embeddedFont>
    <p:embeddedFont>
      <p:font typeface="Mommi SemiBold Italics" charset="1" panose="00000000000000000000"/>
      <p:regular r:id="rId23"/>
    </p:embeddedFont>
    <p:embeddedFont>
      <p:font typeface="Mommi SemiBold Bold Italics" charset="1" panose="00000000000000000000"/>
      <p:regular r:id="rId24"/>
    </p:embeddedFont>
    <p:embeddedFont>
      <p:font typeface="Mommi" charset="1" panose="00000000000000000000"/>
      <p:regular r:id="rId25"/>
    </p:embeddedFont>
    <p:embeddedFont>
      <p:font typeface="Mommi Bold" charset="1" panose="00000000000000000000"/>
      <p:regular r:id="rId26"/>
    </p:embeddedFont>
    <p:embeddedFont>
      <p:font typeface="Mommi Italics" charset="1" panose="00000000000000000000"/>
      <p:regular r:id="rId27"/>
    </p:embeddedFont>
    <p:embeddedFont>
      <p:font typeface="Mommi 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png" Type="http://schemas.openxmlformats.org/officeDocument/2006/relationships/image"/><Relationship Id="rId15" Target="../media/image15.sv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media/image2.png" Type="http://schemas.openxmlformats.org/officeDocument/2006/relationships/image"/><Relationship Id="rId20" Target="../media/image20.png" Type="http://schemas.openxmlformats.org/officeDocument/2006/relationships/image"/><Relationship Id="rId21" Target="../media/image21.svg" Type="http://schemas.openxmlformats.org/officeDocument/2006/relationships/image"/><Relationship Id="rId22" Target="../media/image2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34.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5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6.png" Type="http://schemas.openxmlformats.org/officeDocument/2006/relationships/image"/><Relationship Id="rId15" Target="../media/image7.svg" Type="http://schemas.openxmlformats.org/officeDocument/2006/relationships/image"/><Relationship Id="rId16" Target="../media/image4.png" Type="http://schemas.openxmlformats.org/officeDocument/2006/relationships/image"/><Relationship Id="rId17" Target="../media/image5.svg" Type="http://schemas.openxmlformats.org/officeDocument/2006/relationships/image"/><Relationship Id="rId18" Target="../media/image61.png" Type="http://schemas.openxmlformats.org/officeDocument/2006/relationships/image"/><Relationship Id="rId19" Target="../media/image62.svg" Type="http://schemas.openxmlformats.org/officeDocument/2006/relationships/image"/><Relationship Id="rId2" Target="../media/image53.png" Type="http://schemas.openxmlformats.org/officeDocument/2006/relationships/image"/><Relationship Id="rId20" Target="../media/image10.png" Type="http://schemas.openxmlformats.org/officeDocument/2006/relationships/image"/><Relationship Id="rId21" Target="../media/image11.sv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9000"/>
          </a:blip>
          <a:srcRect l="0" t="765" r="0" b="765"/>
          <a:stretch>
            <a:fillRect/>
          </a:stretch>
        </p:blipFill>
        <p:spPr>
          <a:xfrm flipH="false" flipV="false">
            <a:off x="0" y="0"/>
            <a:ext cx="18288000" cy="10287000"/>
          </a:xfrm>
          <a:prstGeom prst="rect">
            <a:avLst/>
          </a:prstGeom>
        </p:spPr>
      </p:pic>
      <p:grpSp>
        <p:nvGrpSpPr>
          <p:cNvPr name="Group 3" id="3"/>
          <p:cNvGrpSpPr/>
          <p:nvPr/>
        </p:nvGrpSpPr>
        <p:grpSpPr>
          <a:xfrm rot="0">
            <a:off x="2620389" y="3525435"/>
            <a:ext cx="13047223" cy="1863624"/>
            <a:chOff x="0" y="0"/>
            <a:chExt cx="2990696" cy="427182"/>
          </a:xfrm>
        </p:grpSpPr>
        <p:sp>
          <p:nvSpPr>
            <p:cNvPr name="Freeform 4" id="4"/>
            <p:cNvSpPr/>
            <p:nvPr/>
          </p:nvSpPr>
          <p:spPr>
            <a:xfrm flipH="false" flipV="false" rot="0">
              <a:off x="0" y="0"/>
              <a:ext cx="2990696" cy="427182"/>
            </a:xfrm>
            <a:custGeom>
              <a:avLst/>
              <a:gdLst/>
              <a:ahLst/>
              <a:cxnLst/>
              <a:rect r="r" b="b" t="t" l="l"/>
              <a:pathLst>
                <a:path h="427182" w="2990696">
                  <a:moveTo>
                    <a:pt x="30262" y="0"/>
                  </a:moveTo>
                  <a:lnTo>
                    <a:pt x="2960433" y="0"/>
                  </a:lnTo>
                  <a:cubicBezTo>
                    <a:pt x="2968459" y="0"/>
                    <a:pt x="2976157" y="3188"/>
                    <a:pt x="2981832" y="8864"/>
                  </a:cubicBezTo>
                  <a:cubicBezTo>
                    <a:pt x="2987507" y="14539"/>
                    <a:pt x="2990696" y="22236"/>
                    <a:pt x="2990696" y="30262"/>
                  </a:cubicBezTo>
                  <a:lnTo>
                    <a:pt x="2990696" y="396919"/>
                  </a:lnTo>
                  <a:cubicBezTo>
                    <a:pt x="2990696" y="404945"/>
                    <a:pt x="2987507" y="412643"/>
                    <a:pt x="2981832" y="418318"/>
                  </a:cubicBezTo>
                  <a:cubicBezTo>
                    <a:pt x="2976157" y="423993"/>
                    <a:pt x="2968459" y="427182"/>
                    <a:pt x="2960433" y="427182"/>
                  </a:cubicBezTo>
                  <a:lnTo>
                    <a:pt x="30262" y="427182"/>
                  </a:lnTo>
                  <a:cubicBezTo>
                    <a:pt x="22236" y="427182"/>
                    <a:pt x="14539" y="423993"/>
                    <a:pt x="8864" y="418318"/>
                  </a:cubicBezTo>
                  <a:cubicBezTo>
                    <a:pt x="3188" y="412643"/>
                    <a:pt x="0" y="404945"/>
                    <a:pt x="0" y="396919"/>
                  </a:cubicBezTo>
                  <a:lnTo>
                    <a:pt x="0" y="30262"/>
                  </a:lnTo>
                  <a:cubicBezTo>
                    <a:pt x="0" y="22236"/>
                    <a:pt x="3188" y="14539"/>
                    <a:pt x="8864" y="8864"/>
                  </a:cubicBezTo>
                  <a:cubicBezTo>
                    <a:pt x="14539" y="3188"/>
                    <a:pt x="22236" y="0"/>
                    <a:pt x="30262" y="0"/>
                  </a:cubicBezTo>
                  <a:close/>
                </a:path>
              </a:pathLst>
            </a:custGeom>
            <a:solidFill>
              <a:srgbClr val="5392AC"/>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83634" y="3457440"/>
            <a:ext cx="15962695" cy="1485265"/>
          </a:xfrm>
          <a:prstGeom prst="rect">
            <a:avLst/>
          </a:prstGeom>
        </p:spPr>
        <p:txBody>
          <a:bodyPr anchor="t" rtlCol="false" tIns="0" lIns="0" bIns="0" rIns="0">
            <a:spAutoFit/>
          </a:bodyPr>
          <a:lstStyle/>
          <a:p>
            <a:pPr algn="ctr">
              <a:lnSpc>
                <a:spcPts val="8959"/>
              </a:lnSpc>
            </a:pPr>
            <a:r>
              <a:rPr lang="en-US" sz="6399">
                <a:solidFill>
                  <a:srgbClr val="FFFFFF"/>
                </a:solidFill>
                <a:latin typeface="Mommi SemiBold Bold"/>
              </a:rPr>
              <a:t>PRODUCT MANAGEMENT</a:t>
            </a:r>
          </a:p>
        </p:txBody>
      </p:sp>
      <p:sp>
        <p:nvSpPr>
          <p:cNvPr name="TextBox 7" id="7"/>
          <p:cNvSpPr txBox="true"/>
          <p:nvPr/>
        </p:nvSpPr>
        <p:spPr>
          <a:xfrm rot="0">
            <a:off x="3611918" y="5507836"/>
            <a:ext cx="10906126" cy="1253730"/>
          </a:xfrm>
          <a:prstGeom prst="rect">
            <a:avLst/>
          </a:prstGeom>
        </p:spPr>
        <p:txBody>
          <a:bodyPr anchor="t" rtlCol="false" tIns="0" lIns="0" bIns="0" rIns="0">
            <a:spAutoFit/>
          </a:bodyPr>
          <a:lstStyle/>
          <a:p>
            <a:pPr algn="ctr">
              <a:lnSpc>
                <a:spcPts val="7527"/>
              </a:lnSpc>
            </a:pPr>
            <a:r>
              <a:rPr lang="en-US" sz="5376">
                <a:solidFill>
                  <a:srgbClr val="000000"/>
                </a:solidFill>
                <a:latin typeface="Mommi Bold"/>
              </a:rPr>
              <a:t>By Fikar</a:t>
            </a:r>
          </a:p>
        </p:txBody>
      </p:sp>
      <p:sp>
        <p:nvSpPr>
          <p:cNvPr name="TextBox 8" id="8"/>
          <p:cNvSpPr txBox="true"/>
          <p:nvPr/>
        </p:nvSpPr>
        <p:spPr>
          <a:xfrm rot="0">
            <a:off x="15518253" y="-72410"/>
            <a:ext cx="2001756" cy="1139651"/>
          </a:xfrm>
          <a:prstGeom prst="rect">
            <a:avLst/>
          </a:prstGeom>
        </p:spPr>
        <p:txBody>
          <a:bodyPr anchor="t" rtlCol="false" tIns="0" lIns="0" bIns="0" rIns="0">
            <a:spAutoFit/>
          </a:bodyPr>
          <a:lstStyle/>
          <a:p>
            <a:pPr algn="ctr">
              <a:lnSpc>
                <a:spcPts val="6813"/>
              </a:lnSpc>
              <a:spcBef>
                <a:spcPct val="0"/>
              </a:spcBef>
            </a:pPr>
            <a:r>
              <a:rPr lang="en-US" sz="4866">
                <a:solidFill>
                  <a:srgbClr val="000000"/>
                </a:solidFill>
                <a:latin typeface="Mommi SemiBold"/>
              </a:rPr>
              <a:t>CMIIW</a:t>
            </a:r>
          </a:p>
        </p:txBody>
      </p:sp>
      <p:sp>
        <p:nvSpPr>
          <p:cNvPr name="TextBox 9" id="9"/>
          <p:cNvSpPr txBox="true"/>
          <p:nvPr/>
        </p:nvSpPr>
        <p:spPr>
          <a:xfrm rot="0">
            <a:off x="15708633" y="981075"/>
            <a:ext cx="1620996" cy="226695"/>
          </a:xfrm>
          <a:prstGeom prst="rect">
            <a:avLst/>
          </a:prstGeom>
        </p:spPr>
        <p:txBody>
          <a:bodyPr anchor="t" rtlCol="false" tIns="0" lIns="0" bIns="0" rIns="0">
            <a:spAutoFit/>
          </a:bodyPr>
          <a:lstStyle/>
          <a:p>
            <a:pPr algn="ctr">
              <a:lnSpc>
                <a:spcPts val="1679"/>
              </a:lnSpc>
            </a:pPr>
            <a:r>
              <a:rPr lang="en-US" sz="1200">
                <a:solidFill>
                  <a:srgbClr val="000000"/>
                </a:solidFill>
                <a:latin typeface="Clarendon"/>
              </a:rPr>
              <a:t>correct me if i wrong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sp>
        <p:nvSpPr>
          <p:cNvPr name="Freeform 2" id="2"/>
          <p:cNvSpPr/>
          <p:nvPr/>
        </p:nvSpPr>
        <p:spPr>
          <a:xfrm flipH="false" flipV="false" rot="0">
            <a:off x="0" y="7086775"/>
            <a:ext cx="2129605" cy="3200225"/>
          </a:xfrm>
          <a:custGeom>
            <a:avLst/>
            <a:gdLst/>
            <a:ahLst/>
            <a:cxnLst/>
            <a:rect r="r" b="b" t="t" l="l"/>
            <a:pathLst>
              <a:path h="3200225" w="2129605">
                <a:moveTo>
                  <a:pt x="0" y="0"/>
                </a:moveTo>
                <a:lnTo>
                  <a:pt x="2129605" y="0"/>
                </a:lnTo>
                <a:lnTo>
                  <a:pt x="2129605" y="3200225"/>
                </a:lnTo>
                <a:lnTo>
                  <a:pt x="0" y="32002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39699">
            <a:off x="5246882" y="7956301"/>
            <a:ext cx="2438289" cy="2603998"/>
          </a:xfrm>
          <a:custGeom>
            <a:avLst/>
            <a:gdLst/>
            <a:ahLst/>
            <a:cxnLst/>
            <a:rect r="r" b="b" t="t" l="l"/>
            <a:pathLst>
              <a:path h="2603998" w="2438289">
                <a:moveTo>
                  <a:pt x="0" y="0"/>
                </a:moveTo>
                <a:lnTo>
                  <a:pt x="2438289" y="0"/>
                </a:lnTo>
                <a:lnTo>
                  <a:pt x="2438289" y="2603998"/>
                </a:lnTo>
                <a:lnTo>
                  <a:pt x="0" y="2603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95" y="8762585"/>
            <a:ext cx="4528808" cy="2553115"/>
          </a:xfrm>
          <a:custGeom>
            <a:avLst/>
            <a:gdLst/>
            <a:ahLst/>
            <a:cxnLst/>
            <a:rect r="r" b="b" t="t" l="l"/>
            <a:pathLst>
              <a:path h="2553115" w="4528808">
                <a:moveTo>
                  <a:pt x="0" y="0"/>
                </a:moveTo>
                <a:lnTo>
                  <a:pt x="4528808" y="0"/>
                </a:lnTo>
                <a:lnTo>
                  <a:pt x="4528808" y="2553115"/>
                </a:lnTo>
                <a:lnTo>
                  <a:pt x="0" y="2553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626882" y="8762585"/>
            <a:ext cx="4561863" cy="2571750"/>
          </a:xfrm>
          <a:custGeom>
            <a:avLst/>
            <a:gdLst/>
            <a:ahLst/>
            <a:cxnLst/>
            <a:rect r="r" b="b" t="t" l="l"/>
            <a:pathLst>
              <a:path h="2571750" w="4561863">
                <a:moveTo>
                  <a:pt x="0" y="0"/>
                </a:moveTo>
                <a:lnTo>
                  <a:pt x="4561862" y="0"/>
                </a:lnTo>
                <a:lnTo>
                  <a:pt x="4561862" y="2571750"/>
                </a:lnTo>
                <a:lnTo>
                  <a:pt x="0" y="2571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521701" y="6565332"/>
            <a:ext cx="5741039" cy="4394504"/>
          </a:xfrm>
          <a:custGeom>
            <a:avLst/>
            <a:gdLst/>
            <a:ahLst/>
            <a:cxnLst/>
            <a:rect r="r" b="b" t="t" l="l"/>
            <a:pathLst>
              <a:path h="4394504" w="5741039">
                <a:moveTo>
                  <a:pt x="0" y="0"/>
                </a:moveTo>
                <a:lnTo>
                  <a:pt x="5741039" y="0"/>
                </a:lnTo>
                <a:lnTo>
                  <a:pt x="5741039" y="4394505"/>
                </a:lnTo>
                <a:lnTo>
                  <a:pt x="0" y="43945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03991" y="7845973"/>
            <a:ext cx="2172416" cy="2824655"/>
          </a:xfrm>
          <a:custGeom>
            <a:avLst/>
            <a:gdLst/>
            <a:ahLst/>
            <a:cxnLst/>
            <a:rect r="r" b="b" t="t" l="l"/>
            <a:pathLst>
              <a:path h="2824655" w="2172416">
                <a:moveTo>
                  <a:pt x="0" y="0"/>
                </a:moveTo>
                <a:lnTo>
                  <a:pt x="2172416" y="0"/>
                </a:lnTo>
                <a:lnTo>
                  <a:pt x="2172416" y="2824654"/>
                </a:lnTo>
                <a:lnTo>
                  <a:pt x="0" y="28246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2005603" y="7744118"/>
            <a:ext cx="2043552" cy="2542882"/>
          </a:xfrm>
          <a:custGeom>
            <a:avLst/>
            <a:gdLst/>
            <a:ahLst/>
            <a:cxnLst/>
            <a:rect r="r" b="b" t="t" l="l"/>
            <a:pathLst>
              <a:path h="2542882" w="2043552">
                <a:moveTo>
                  <a:pt x="2043552" y="0"/>
                </a:moveTo>
                <a:lnTo>
                  <a:pt x="0" y="0"/>
                </a:lnTo>
                <a:lnTo>
                  <a:pt x="0" y="2542882"/>
                </a:lnTo>
                <a:lnTo>
                  <a:pt x="2043552" y="2542882"/>
                </a:lnTo>
                <a:lnTo>
                  <a:pt x="204355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311682" y="9015559"/>
            <a:ext cx="7315200" cy="1875351"/>
          </a:xfrm>
          <a:custGeom>
            <a:avLst/>
            <a:gdLst/>
            <a:ahLst/>
            <a:cxnLst/>
            <a:rect r="r" b="b" t="t" l="l"/>
            <a:pathLst>
              <a:path h="1875351" w="7315200">
                <a:moveTo>
                  <a:pt x="0" y="0"/>
                </a:moveTo>
                <a:lnTo>
                  <a:pt x="7315200" y="0"/>
                </a:lnTo>
                <a:lnTo>
                  <a:pt x="7315200" y="1875351"/>
                </a:lnTo>
                <a:lnTo>
                  <a:pt x="0" y="18753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9632451" y="8096329"/>
            <a:ext cx="2106144" cy="2620767"/>
          </a:xfrm>
          <a:custGeom>
            <a:avLst/>
            <a:gdLst/>
            <a:ahLst/>
            <a:cxnLst/>
            <a:rect r="r" b="b" t="t" l="l"/>
            <a:pathLst>
              <a:path h="2620767" w="2106144">
                <a:moveTo>
                  <a:pt x="0" y="0"/>
                </a:moveTo>
                <a:lnTo>
                  <a:pt x="2106144" y="0"/>
                </a:lnTo>
                <a:lnTo>
                  <a:pt x="2106144" y="2620767"/>
                </a:lnTo>
                <a:lnTo>
                  <a:pt x="0" y="26207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true" rot="0">
            <a:off x="1095" y="-42058"/>
            <a:ext cx="3657600" cy="1197033"/>
          </a:xfrm>
          <a:custGeom>
            <a:avLst/>
            <a:gdLst/>
            <a:ahLst/>
            <a:cxnLst/>
            <a:rect r="r" b="b" t="t" l="l"/>
            <a:pathLst>
              <a:path h="1197033" w="3657600">
                <a:moveTo>
                  <a:pt x="0" y="1197033"/>
                </a:moveTo>
                <a:lnTo>
                  <a:pt x="3657600" y="1197033"/>
                </a:lnTo>
                <a:lnTo>
                  <a:pt x="3657600" y="0"/>
                </a:lnTo>
                <a:lnTo>
                  <a:pt x="0" y="0"/>
                </a:lnTo>
                <a:lnTo>
                  <a:pt x="0" y="1197033"/>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5400000">
            <a:off x="15998200" y="518998"/>
            <a:ext cx="3194406" cy="1271955"/>
          </a:xfrm>
          <a:custGeom>
            <a:avLst/>
            <a:gdLst/>
            <a:ahLst/>
            <a:cxnLst/>
            <a:rect r="r" b="b" t="t" l="l"/>
            <a:pathLst>
              <a:path h="1271955" w="3194406">
                <a:moveTo>
                  <a:pt x="0" y="0"/>
                </a:moveTo>
                <a:lnTo>
                  <a:pt x="3194407" y="0"/>
                </a:lnTo>
                <a:lnTo>
                  <a:pt x="3194407" y="1271954"/>
                </a:lnTo>
                <a:lnTo>
                  <a:pt x="0" y="127195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0233156" y="1028700"/>
            <a:ext cx="4891638" cy="6808310"/>
          </a:xfrm>
          <a:custGeom>
            <a:avLst/>
            <a:gdLst/>
            <a:ahLst/>
            <a:cxnLst/>
            <a:rect r="r" b="b" t="t" l="l"/>
            <a:pathLst>
              <a:path h="6808310" w="4891638">
                <a:moveTo>
                  <a:pt x="0" y="0"/>
                </a:moveTo>
                <a:lnTo>
                  <a:pt x="4891638" y="0"/>
                </a:lnTo>
                <a:lnTo>
                  <a:pt x="4891638" y="6808310"/>
                </a:lnTo>
                <a:lnTo>
                  <a:pt x="0" y="6808310"/>
                </a:lnTo>
                <a:lnTo>
                  <a:pt x="0" y="0"/>
                </a:lnTo>
                <a:close/>
              </a:path>
            </a:pathLst>
          </a:custGeom>
          <a:blipFill>
            <a:blip r:embed="rId22"/>
            <a:stretch>
              <a:fillRect l="0" t="0" r="0" b="-183145"/>
            </a:stretch>
          </a:blipFill>
        </p:spPr>
      </p:sp>
      <p:sp>
        <p:nvSpPr>
          <p:cNvPr name="TextBox 14" id="14"/>
          <p:cNvSpPr txBox="true"/>
          <p:nvPr/>
        </p:nvSpPr>
        <p:spPr>
          <a:xfrm rot="0">
            <a:off x="661281" y="3158089"/>
            <a:ext cx="7737244" cy="2690179"/>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Product apa yg dikembangkan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3351844" y="1023866"/>
            <a:ext cx="10969688" cy="1064992"/>
            <a:chOff x="0" y="0"/>
            <a:chExt cx="2646433" cy="256929"/>
          </a:xfrm>
        </p:grpSpPr>
        <p:sp>
          <p:nvSpPr>
            <p:cNvPr name="Freeform 3" id="3"/>
            <p:cNvSpPr/>
            <p:nvPr/>
          </p:nvSpPr>
          <p:spPr>
            <a:xfrm flipH="false" flipV="false" rot="0">
              <a:off x="0" y="0"/>
              <a:ext cx="2646433" cy="256929"/>
            </a:xfrm>
            <a:custGeom>
              <a:avLst/>
              <a:gdLst/>
              <a:ahLst/>
              <a:cxnLst/>
              <a:rect r="r" b="b" t="t" l="l"/>
              <a:pathLst>
                <a:path h="256929" w="2646433">
                  <a:moveTo>
                    <a:pt x="203200" y="0"/>
                  </a:moveTo>
                  <a:lnTo>
                    <a:pt x="2646433" y="0"/>
                  </a:lnTo>
                  <a:lnTo>
                    <a:pt x="2443233" y="256929"/>
                  </a:lnTo>
                  <a:lnTo>
                    <a:pt x="0" y="256929"/>
                  </a:lnTo>
                  <a:lnTo>
                    <a:pt x="203200" y="0"/>
                  </a:lnTo>
                  <a:close/>
                </a:path>
              </a:pathLst>
            </a:custGeom>
            <a:solidFill>
              <a:srgbClr val="112548"/>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889764" y="1094129"/>
            <a:ext cx="1604330" cy="140378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7" id="7"/>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591548" y="3600450"/>
            <a:ext cx="12810234" cy="5087804"/>
            <a:chOff x="0" y="0"/>
            <a:chExt cx="3373889" cy="1339998"/>
          </a:xfrm>
        </p:grpSpPr>
        <p:sp>
          <p:nvSpPr>
            <p:cNvPr name="Freeform 9" id="9"/>
            <p:cNvSpPr/>
            <p:nvPr/>
          </p:nvSpPr>
          <p:spPr>
            <a:xfrm flipH="false" flipV="false" rot="0">
              <a:off x="0" y="0"/>
              <a:ext cx="3373889" cy="1339998"/>
            </a:xfrm>
            <a:custGeom>
              <a:avLst/>
              <a:gdLst/>
              <a:ahLst/>
              <a:cxnLst/>
              <a:rect r="r" b="b" t="t" l="l"/>
              <a:pathLst>
                <a:path h="1339998" w="3373889">
                  <a:moveTo>
                    <a:pt x="30822" y="0"/>
                  </a:moveTo>
                  <a:lnTo>
                    <a:pt x="3343067" y="0"/>
                  </a:lnTo>
                  <a:cubicBezTo>
                    <a:pt x="3351242" y="0"/>
                    <a:pt x="3359081" y="3247"/>
                    <a:pt x="3364861" y="9028"/>
                  </a:cubicBezTo>
                  <a:cubicBezTo>
                    <a:pt x="3370642" y="14808"/>
                    <a:pt x="3373889" y="22648"/>
                    <a:pt x="3373889" y="30822"/>
                  </a:cubicBezTo>
                  <a:lnTo>
                    <a:pt x="3373889" y="1309176"/>
                  </a:lnTo>
                  <a:cubicBezTo>
                    <a:pt x="3373889" y="1317350"/>
                    <a:pt x="3370642" y="1325190"/>
                    <a:pt x="3364861" y="1330970"/>
                  </a:cubicBezTo>
                  <a:cubicBezTo>
                    <a:pt x="3359081" y="1336751"/>
                    <a:pt x="3351242" y="1339998"/>
                    <a:pt x="3343067" y="1339998"/>
                  </a:cubicBezTo>
                  <a:lnTo>
                    <a:pt x="30822" y="1339998"/>
                  </a:lnTo>
                  <a:cubicBezTo>
                    <a:pt x="22648" y="1339998"/>
                    <a:pt x="14808" y="1336751"/>
                    <a:pt x="9028" y="1330970"/>
                  </a:cubicBezTo>
                  <a:cubicBezTo>
                    <a:pt x="3247" y="1325190"/>
                    <a:pt x="0" y="1317350"/>
                    <a:pt x="0" y="1309176"/>
                  </a:cubicBezTo>
                  <a:lnTo>
                    <a:pt x="0" y="30822"/>
                  </a:lnTo>
                  <a:cubicBezTo>
                    <a:pt x="0" y="22648"/>
                    <a:pt x="3247" y="14808"/>
                    <a:pt x="9028" y="9028"/>
                  </a:cubicBezTo>
                  <a:cubicBezTo>
                    <a:pt x="14808" y="3247"/>
                    <a:pt x="22648" y="0"/>
                    <a:pt x="30822" y="0"/>
                  </a:cubicBez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39645" y="5143500"/>
            <a:ext cx="2312199" cy="2943772"/>
          </a:xfrm>
          <a:custGeom>
            <a:avLst/>
            <a:gdLst/>
            <a:ahLst/>
            <a:cxnLst/>
            <a:rect r="r" b="b" t="t" l="l"/>
            <a:pathLst>
              <a:path h="2943772" w="2312199">
                <a:moveTo>
                  <a:pt x="0" y="0"/>
                </a:moveTo>
                <a:lnTo>
                  <a:pt x="2312199" y="0"/>
                </a:lnTo>
                <a:lnTo>
                  <a:pt x="2312199" y="2943772"/>
                </a:lnTo>
                <a:lnTo>
                  <a:pt x="0" y="2943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026220" y="3086100"/>
            <a:ext cx="1497174" cy="1042578"/>
          </a:xfrm>
          <a:custGeom>
            <a:avLst/>
            <a:gdLst/>
            <a:ahLst/>
            <a:cxnLst/>
            <a:rect r="r" b="b" t="t" l="l"/>
            <a:pathLst>
              <a:path h="1042578" w="1497174">
                <a:moveTo>
                  <a:pt x="0" y="0"/>
                </a:moveTo>
                <a:lnTo>
                  <a:pt x="1497174" y="0"/>
                </a:lnTo>
                <a:lnTo>
                  <a:pt x="1497174" y="1042578"/>
                </a:lnTo>
                <a:lnTo>
                  <a:pt x="0" y="1042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3764895">
            <a:off x="14387424" y="6737577"/>
            <a:ext cx="1625901" cy="1804051"/>
          </a:xfrm>
          <a:custGeom>
            <a:avLst/>
            <a:gdLst/>
            <a:ahLst/>
            <a:cxnLst/>
            <a:rect r="r" b="b" t="t" l="l"/>
            <a:pathLst>
              <a:path h="1804051" w="1625901">
                <a:moveTo>
                  <a:pt x="0" y="0"/>
                </a:moveTo>
                <a:lnTo>
                  <a:pt x="1625901" y="0"/>
                </a:lnTo>
                <a:lnTo>
                  <a:pt x="1625901" y="1804052"/>
                </a:lnTo>
                <a:lnTo>
                  <a:pt x="0" y="1804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0" y="7447507"/>
            <a:ext cx="2870654" cy="3417749"/>
          </a:xfrm>
          <a:custGeom>
            <a:avLst/>
            <a:gdLst/>
            <a:ahLst/>
            <a:cxnLst/>
            <a:rect r="r" b="b" t="t" l="l"/>
            <a:pathLst>
              <a:path h="3417749" w="2870654">
                <a:moveTo>
                  <a:pt x="0" y="0"/>
                </a:moveTo>
                <a:lnTo>
                  <a:pt x="2870654" y="0"/>
                </a:lnTo>
                <a:lnTo>
                  <a:pt x="2870654" y="3417749"/>
                </a:lnTo>
                <a:lnTo>
                  <a:pt x="0" y="34177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true" rot="0">
            <a:off x="15401782" y="-82250"/>
            <a:ext cx="2870654" cy="3417749"/>
          </a:xfrm>
          <a:custGeom>
            <a:avLst/>
            <a:gdLst/>
            <a:ahLst/>
            <a:cxnLst/>
            <a:rect r="r" b="b" t="t" l="l"/>
            <a:pathLst>
              <a:path h="3417749" w="2870654">
                <a:moveTo>
                  <a:pt x="2870654" y="3417749"/>
                </a:moveTo>
                <a:lnTo>
                  <a:pt x="0" y="3417749"/>
                </a:lnTo>
                <a:lnTo>
                  <a:pt x="0" y="0"/>
                </a:lnTo>
                <a:lnTo>
                  <a:pt x="2870654" y="0"/>
                </a:lnTo>
                <a:lnTo>
                  <a:pt x="2870654" y="3417749"/>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3633894">
            <a:off x="3002954" y="1094129"/>
            <a:ext cx="1604330" cy="1403788"/>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8" id="18"/>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394351" y="176119"/>
            <a:ext cx="2665945" cy="1415375"/>
          </a:xfrm>
          <a:custGeom>
            <a:avLst/>
            <a:gdLst/>
            <a:ahLst/>
            <a:cxnLst/>
            <a:rect r="r" b="b" t="t" l="l"/>
            <a:pathLst>
              <a:path h="1415375" w="2665945">
                <a:moveTo>
                  <a:pt x="0" y="0"/>
                </a:moveTo>
                <a:lnTo>
                  <a:pt x="2665945" y="0"/>
                </a:lnTo>
                <a:lnTo>
                  <a:pt x="2665945" y="1415374"/>
                </a:lnTo>
                <a:lnTo>
                  <a:pt x="0" y="14153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4436194" y="560729"/>
            <a:ext cx="8321834" cy="1528129"/>
          </a:xfrm>
          <a:prstGeom prst="rect">
            <a:avLst/>
          </a:prstGeom>
        </p:spPr>
        <p:txBody>
          <a:bodyPr anchor="t" rtlCol="false" tIns="0" lIns="0" bIns="0" rIns="0">
            <a:spAutoFit/>
          </a:bodyPr>
          <a:lstStyle/>
          <a:p>
            <a:pPr algn="ctr">
              <a:lnSpc>
                <a:spcPts val="9222"/>
              </a:lnSpc>
            </a:pPr>
            <a:r>
              <a:rPr lang="en-US" sz="6587">
                <a:solidFill>
                  <a:srgbClr val="FFFFFF"/>
                </a:solidFill>
                <a:latin typeface="Mommi Bold"/>
              </a:rPr>
              <a:t>Landing Page Web</a:t>
            </a:r>
          </a:p>
        </p:txBody>
      </p:sp>
      <p:sp>
        <p:nvSpPr>
          <p:cNvPr name="Freeform 21" id="21"/>
          <p:cNvSpPr/>
          <p:nvPr/>
        </p:nvSpPr>
        <p:spPr>
          <a:xfrm flipH="false" flipV="false" rot="0">
            <a:off x="15622055" y="8871625"/>
            <a:ext cx="2665945" cy="1415375"/>
          </a:xfrm>
          <a:custGeom>
            <a:avLst/>
            <a:gdLst/>
            <a:ahLst/>
            <a:cxnLst/>
            <a:rect r="r" b="b" t="t" l="l"/>
            <a:pathLst>
              <a:path h="1415375" w="2665945">
                <a:moveTo>
                  <a:pt x="0" y="0"/>
                </a:moveTo>
                <a:lnTo>
                  <a:pt x="2665945" y="0"/>
                </a:lnTo>
                <a:lnTo>
                  <a:pt x="2665945" y="1415375"/>
                </a:lnTo>
                <a:lnTo>
                  <a:pt x="0" y="1415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3234427" y="4260893"/>
            <a:ext cx="11540380" cy="20726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Extra Bold Bold"/>
              </a:rPr>
              <a:t>Titik makan merupakan sebuah restoran kekinian didaerah solo yang menjual berbagai makanan dari makanan ringan, katsu, seblak, nasi goreng dan minuman seperti latte, coffe, matcha, mojito dan banyak lagi, potensi dari resto ini sangat besar dengan posisi yang strategis dengan beragamnya menu dengan harga yang ramah dikantong</a:t>
            </a:r>
          </a:p>
        </p:txBody>
      </p:sp>
      <p:sp>
        <p:nvSpPr>
          <p:cNvPr name="TextBox 23" id="23"/>
          <p:cNvSpPr txBox="true"/>
          <p:nvPr/>
        </p:nvSpPr>
        <p:spPr>
          <a:xfrm rot="0">
            <a:off x="3066498" y="6798985"/>
            <a:ext cx="11540380" cy="12344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Extra Bold Bold"/>
              </a:rPr>
              <a:t>dengan permasalahan yang dimiliki oleh titik makan yaitu ke pemesanan dan reservasi maka product yang saya kembangkan </a:t>
            </a:r>
          </a:p>
          <a:p>
            <a:pPr algn="ctr">
              <a:lnSpc>
                <a:spcPts val="3359"/>
              </a:lnSpc>
            </a:pPr>
            <a:r>
              <a:rPr lang="en-US" sz="2400">
                <a:solidFill>
                  <a:srgbClr val="000000"/>
                </a:solidFill>
                <a:latin typeface="Open Sans Extra Bold Bold"/>
              </a:rPr>
              <a:t>diproject kali ini adalah web untuk pemesanan dan reservasi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38689" y="938689"/>
            <a:ext cx="10287000" cy="8409622"/>
          </a:xfrm>
          <a:custGeom>
            <a:avLst/>
            <a:gdLst/>
            <a:ahLst/>
            <a:cxnLst/>
            <a:rect r="r" b="b" t="t" l="l"/>
            <a:pathLst>
              <a:path h="8409622" w="10287000">
                <a:moveTo>
                  <a:pt x="0" y="0"/>
                </a:moveTo>
                <a:lnTo>
                  <a:pt x="10287000" y="0"/>
                </a:lnTo>
                <a:lnTo>
                  <a:pt x="10287000" y="8409622"/>
                </a:lnTo>
                <a:lnTo>
                  <a:pt x="0" y="8409622"/>
                </a:lnTo>
                <a:lnTo>
                  <a:pt x="0" y="0"/>
                </a:lnTo>
                <a:close/>
              </a:path>
            </a:pathLst>
          </a:custGeom>
          <a:blipFill>
            <a:blip r:embed="rId2"/>
            <a:stretch>
              <a:fillRect l="0" t="0" r="0" b="0"/>
            </a:stretch>
          </a:blipFill>
        </p:spPr>
      </p:sp>
      <p:sp>
        <p:nvSpPr>
          <p:cNvPr name="Freeform 3" id="3"/>
          <p:cNvSpPr/>
          <p:nvPr/>
        </p:nvSpPr>
        <p:spPr>
          <a:xfrm flipH="false" flipV="false" rot="-5400000">
            <a:off x="8939689" y="938689"/>
            <a:ext cx="10287000" cy="8409622"/>
          </a:xfrm>
          <a:custGeom>
            <a:avLst/>
            <a:gdLst/>
            <a:ahLst/>
            <a:cxnLst/>
            <a:rect r="r" b="b" t="t" l="l"/>
            <a:pathLst>
              <a:path h="8409622" w="10287000">
                <a:moveTo>
                  <a:pt x="0" y="0"/>
                </a:moveTo>
                <a:lnTo>
                  <a:pt x="10287000" y="0"/>
                </a:lnTo>
                <a:lnTo>
                  <a:pt x="10287000" y="8409622"/>
                </a:lnTo>
                <a:lnTo>
                  <a:pt x="0" y="8409622"/>
                </a:lnTo>
                <a:lnTo>
                  <a:pt x="0" y="0"/>
                </a:lnTo>
                <a:close/>
              </a:path>
            </a:pathLst>
          </a:custGeom>
          <a:blipFill>
            <a:blip r:embed="rId2"/>
            <a:stretch>
              <a:fillRect l="0" t="0" r="0" b="0"/>
            </a:stretch>
          </a:blipFill>
        </p:spPr>
      </p:sp>
      <p:sp>
        <p:nvSpPr>
          <p:cNvPr name="Freeform 4" id="4"/>
          <p:cNvSpPr/>
          <p:nvPr/>
        </p:nvSpPr>
        <p:spPr>
          <a:xfrm flipH="false" flipV="false" rot="0">
            <a:off x="1620482" y="2599818"/>
            <a:ext cx="15047037" cy="6658482"/>
          </a:xfrm>
          <a:custGeom>
            <a:avLst/>
            <a:gdLst/>
            <a:ahLst/>
            <a:cxnLst/>
            <a:rect r="r" b="b" t="t" l="l"/>
            <a:pathLst>
              <a:path h="6658482" w="15047037">
                <a:moveTo>
                  <a:pt x="0" y="0"/>
                </a:moveTo>
                <a:lnTo>
                  <a:pt x="15047036" y="0"/>
                </a:lnTo>
                <a:lnTo>
                  <a:pt x="15047036" y="6658482"/>
                </a:lnTo>
                <a:lnTo>
                  <a:pt x="0" y="6658482"/>
                </a:lnTo>
                <a:lnTo>
                  <a:pt x="0" y="0"/>
                </a:lnTo>
                <a:close/>
              </a:path>
            </a:pathLst>
          </a:custGeom>
          <a:blipFill>
            <a:blip r:embed="rId3"/>
            <a:stretch>
              <a:fillRect l="0" t="-8190" r="0" b="-8190"/>
            </a:stretch>
          </a:blipFill>
        </p:spPr>
      </p:sp>
      <p:sp>
        <p:nvSpPr>
          <p:cNvPr name="Freeform 5" id="5"/>
          <p:cNvSpPr/>
          <p:nvPr/>
        </p:nvSpPr>
        <p:spPr>
          <a:xfrm flipH="false" flipV="false" rot="0">
            <a:off x="685553" y="6235393"/>
            <a:ext cx="2605196" cy="3022907"/>
          </a:xfrm>
          <a:custGeom>
            <a:avLst/>
            <a:gdLst/>
            <a:ahLst/>
            <a:cxnLst/>
            <a:rect r="r" b="b" t="t" l="l"/>
            <a:pathLst>
              <a:path h="3022907" w="2605196">
                <a:moveTo>
                  <a:pt x="0" y="0"/>
                </a:moveTo>
                <a:lnTo>
                  <a:pt x="2605196" y="0"/>
                </a:lnTo>
                <a:lnTo>
                  <a:pt x="2605196" y="3022907"/>
                </a:lnTo>
                <a:lnTo>
                  <a:pt x="0" y="3022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05410" y="1586705"/>
            <a:ext cx="1324217" cy="4114800"/>
          </a:xfrm>
          <a:custGeom>
            <a:avLst/>
            <a:gdLst/>
            <a:ahLst/>
            <a:cxnLst/>
            <a:rect r="r" b="b" t="t" l="l"/>
            <a:pathLst>
              <a:path h="4114800" w="1324217">
                <a:moveTo>
                  <a:pt x="0" y="0"/>
                </a:moveTo>
                <a:lnTo>
                  <a:pt x="1324217" y="0"/>
                </a:lnTo>
                <a:lnTo>
                  <a:pt x="13242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20482" y="250371"/>
            <a:ext cx="14845231" cy="1528129"/>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Meningkatkan Jumlah Pengguna</a:t>
            </a:r>
          </a:p>
        </p:txBody>
      </p:sp>
      <p:sp>
        <p:nvSpPr>
          <p:cNvPr name="TextBox 8" id="8"/>
          <p:cNvSpPr txBox="true"/>
          <p:nvPr/>
        </p:nvSpPr>
        <p:spPr>
          <a:xfrm rot="0">
            <a:off x="3454421" y="3377033"/>
            <a:ext cx="12225275" cy="4638375"/>
          </a:xfrm>
          <a:prstGeom prst="rect">
            <a:avLst/>
          </a:prstGeom>
        </p:spPr>
        <p:txBody>
          <a:bodyPr anchor="t" rtlCol="false" tIns="0" lIns="0" bIns="0" rIns="0">
            <a:spAutoFit/>
          </a:bodyPr>
          <a:lstStyle/>
          <a:p>
            <a:pPr>
              <a:lnSpc>
                <a:spcPts val="5266"/>
              </a:lnSpc>
            </a:pPr>
            <a:r>
              <a:rPr lang="en-US" sz="3761">
                <a:solidFill>
                  <a:srgbClr val="000000"/>
                </a:solidFill>
                <a:latin typeface="Open Sans Extra Bold Bold"/>
              </a:rPr>
              <a:t>   a. Analisis dan Pemahaman Pengguna</a:t>
            </a:r>
          </a:p>
          <a:p>
            <a:pPr>
              <a:lnSpc>
                <a:spcPts val="5266"/>
              </a:lnSpc>
            </a:pPr>
            <a:r>
              <a:rPr lang="en-US" sz="3761">
                <a:solidFill>
                  <a:srgbClr val="000000"/>
                </a:solidFill>
                <a:latin typeface="Open Sans Extra Bold Bold"/>
              </a:rPr>
              <a:t>   b. Perbaikan Pengalaman Pengguna: </a:t>
            </a:r>
          </a:p>
          <a:p>
            <a:pPr>
              <a:lnSpc>
                <a:spcPts val="5266"/>
              </a:lnSpc>
            </a:pPr>
            <a:r>
              <a:rPr lang="en-US" sz="3761">
                <a:solidFill>
                  <a:srgbClr val="000000"/>
                </a:solidFill>
                <a:latin typeface="Open Sans Extra Bold Bold"/>
              </a:rPr>
              <a:t>   c. Optimalisasi Mesin Pencari</a:t>
            </a:r>
          </a:p>
          <a:p>
            <a:pPr>
              <a:lnSpc>
                <a:spcPts val="5266"/>
              </a:lnSpc>
            </a:pPr>
            <a:r>
              <a:rPr lang="en-US" sz="3761">
                <a:solidFill>
                  <a:srgbClr val="000000"/>
                </a:solidFill>
                <a:latin typeface="Open Sans Extra Bold Bold"/>
              </a:rPr>
              <a:t>   d. Konten yang Relevan</a:t>
            </a:r>
          </a:p>
          <a:p>
            <a:pPr>
              <a:lnSpc>
                <a:spcPts val="5266"/>
              </a:lnSpc>
            </a:pPr>
            <a:r>
              <a:rPr lang="en-US" sz="3761">
                <a:solidFill>
                  <a:srgbClr val="000000"/>
                </a:solidFill>
                <a:latin typeface="Open Sans Extra Bold Bold"/>
              </a:rPr>
              <a:t>   e. Program Kemitraan dan Promosi baru.</a:t>
            </a:r>
          </a:p>
          <a:p>
            <a:pPr>
              <a:lnSpc>
                <a:spcPts val="5266"/>
              </a:lnSpc>
            </a:pPr>
            <a:r>
              <a:rPr lang="en-US" sz="3761">
                <a:solidFill>
                  <a:srgbClr val="000000"/>
                </a:solidFill>
                <a:latin typeface="Open Sans Extra Bold Bold"/>
              </a:rPr>
              <a:t>   f. Pengembangan Komunitas dan rekomendasi    </a:t>
            </a:r>
          </a:p>
          <a:p>
            <a:pPr algn="ctr">
              <a:lnSpc>
                <a:spcPts val="526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sp>
        <p:nvSpPr>
          <p:cNvPr name="Freeform 2" id="2"/>
          <p:cNvSpPr/>
          <p:nvPr/>
        </p:nvSpPr>
        <p:spPr>
          <a:xfrm flipH="false" flipV="false" rot="0">
            <a:off x="-195530" y="8138686"/>
            <a:ext cx="2448459" cy="2239227"/>
          </a:xfrm>
          <a:custGeom>
            <a:avLst/>
            <a:gdLst/>
            <a:ahLst/>
            <a:cxnLst/>
            <a:rect r="r" b="b" t="t" l="l"/>
            <a:pathLst>
              <a:path h="2239227" w="2448459">
                <a:moveTo>
                  <a:pt x="0" y="0"/>
                </a:moveTo>
                <a:lnTo>
                  <a:pt x="2448460" y="0"/>
                </a:lnTo>
                <a:lnTo>
                  <a:pt x="2448460" y="2239228"/>
                </a:lnTo>
                <a:lnTo>
                  <a:pt x="0" y="2239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87250" y="8138686"/>
            <a:ext cx="1931678" cy="2403672"/>
          </a:xfrm>
          <a:custGeom>
            <a:avLst/>
            <a:gdLst/>
            <a:ahLst/>
            <a:cxnLst/>
            <a:rect r="r" b="b" t="t" l="l"/>
            <a:pathLst>
              <a:path h="2403672" w="1931678">
                <a:moveTo>
                  <a:pt x="0" y="0"/>
                </a:moveTo>
                <a:lnTo>
                  <a:pt x="1931678" y="0"/>
                </a:lnTo>
                <a:lnTo>
                  <a:pt x="1931678" y="2403672"/>
                </a:lnTo>
                <a:lnTo>
                  <a:pt x="0" y="2403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6805" y="1692164"/>
            <a:ext cx="7844223" cy="3530680"/>
          </a:xfrm>
          <a:custGeom>
            <a:avLst/>
            <a:gdLst/>
            <a:ahLst/>
            <a:cxnLst/>
            <a:rect r="r" b="b" t="t" l="l"/>
            <a:pathLst>
              <a:path h="3530680" w="7844223">
                <a:moveTo>
                  <a:pt x="0" y="0"/>
                </a:moveTo>
                <a:lnTo>
                  <a:pt x="7844224" y="0"/>
                </a:lnTo>
                <a:lnTo>
                  <a:pt x="7844224" y="3530680"/>
                </a:lnTo>
                <a:lnTo>
                  <a:pt x="0" y="3530680"/>
                </a:lnTo>
                <a:lnTo>
                  <a:pt x="0" y="0"/>
                </a:lnTo>
                <a:close/>
              </a:path>
            </a:pathLst>
          </a:custGeom>
          <a:blipFill>
            <a:blip r:embed="rId6">
              <a:extLst>
                <a:ext uri="{96DAC541-7B7A-43D3-8B79-37D633B846F1}">
                  <asvg:svgBlip xmlns:asvg="http://schemas.microsoft.com/office/drawing/2016/SVG/main" r:embed="rId7"/>
                </a:ext>
              </a:extLst>
            </a:blip>
            <a:stretch>
              <a:fillRect l="0" t="0" r="0" b="-37582"/>
            </a:stretch>
          </a:blipFill>
        </p:spPr>
      </p:sp>
      <p:sp>
        <p:nvSpPr>
          <p:cNvPr name="Freeform 5" id="5"/>
          <p:cNvSpPr/>
          <p:nvPr/>
        </p:nvSpPr>
        <p:spPr>
          <a:xfrm flipH="false" flipV="false" rot="0">
            <a:off x="13700361" y="-839197"/>
            <a:ext cx="4587639" cy="4730524"/>
          </a:xfrm>
          <a:custGeom>
            <a:avLst/>
            <a:gdLst/>
            <a:ahLst/>
            <a:cxnLst/>
            <a:rect r="r" b="b" t="t" l="l"/>
            <a:pathLst>
              <a:path h="4730524" w="4587639">
                <a:moveTo>
                  <a:pt x="0" y="0"/>
                </a:moveTo>
                <a:lnTo>
                  <a:pt x="4587639" y="0"/>
                </a:lnTo>
                <a:lnTo>
                  <a:pt x="4587639" y="4730524"/>
                </a:lnTo>
                <a:lnTo>
                  <a:pt x="0" y="47305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582711" y="-120944"/>
            <a:ext cx="2792158" cy="2879122"/>
          </a:xfrm>
          <a:custGeom>
            <a:avLst/>
            <a:gdLst/>
            <a:ahLst/>
            <a:cxnLst/>
            <a:rect r="r" b="b" t="t" l="l"/>
            <a:pathLst>
              <a:path h="2879122" w="2792158">
                <a:moveTo>
                  <a:pt x="0" y="0"/>
                </a:moveTo>
                <a:lnTo>
                  <a:pt x="2792159" y="0"/>
                </a:lnTo>
                <a:lnTo>
                  <a:pt x="2792159" y="2879122"/>
                </a:lnTo>
                <a:lnTo>
                  <a:pt x="0" y="28791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222215" y="8079508"/>
            <a:ext cx="5543931" cy="2207492"/>
          </a:xfrm>
          <a:custGeom>
            <a:avLst/>
            <a:gdLst/>
            <a:ahLst/>
            <a:cxnLst/>
            <a:rect r="r" b="b" t="t" l="l"/>
            <a:pathLst>
              <a:path h="2207492" w="5543931">
                <a:moveTo>
                  <a:pt x="0" y="0"/>
                </a:moveTo>
                <a:lnTo>
                  <a:pt x="5543931" y="0"/>
                </a:lnTo>
                <a:lnTo>
                  <a:pt x="5543931" y="2207492"/>
                </a:lnTo>
                <a:lnTo>
                  <a:pt x="0" y="22074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874675" y="9183254"/>
            <a:ext cx="3378413" cy="1904581"/>
          </a:xfrm>
          <a:custGeom>
            <a:avLst/>
            <a:gdLst/>
            <a:ahLst/>
            <a:cxnLst/>
            <a:rect r="r" b="b" t="t" l="l"/>
            <a:pathLst>
              <a:path h="1904581" w="3378413">
                <a:moveTo>
                  <a:pt x="0" y="0"/>
                </a:moveTo>
                <a:lnTo>
                  <a:pt x="3378414" y="0"/>
                </a:lnTo>
                <a:lnTo>
                  <a:pt x="3378414" y="1904580"/>
                </a:lnTo>
                <a:lnTo>
                  <a:pt x="0" y="19045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287935" y="-74197"/>
            <a:ext cx="9169977" cy="1279526"/>
          </a:xfrm>
          <a:prstGeom prst="rect">
            <a:avLst/>
          </a:prstGeom>
        </p:spPr>
        <p:txBody>
          <a:bodyPr anchor="t" rtlCol="false" tIns="0" lIns="0" bIns="0" rIns="0">
            <a:spAutoFit/>
          </a:bodyPr>
          <a:lstStyle/>
          <a:p>
            <a:pPr algn="ctr">
              <a:lnSpc>
                <a:spcPts val="7699"/>
              </a:lnSpc>
            </a:pPr>
            <a:r>
              <a:rPr lang="en-US" sz="5499">
                <a:solidFill>
                  <a:srgbClr val="0D839E"/>
                </a:solidFill>
                <a:latin typeface="Mommi Bold"/>
              </a:rPr>
              <a:t>Roadmap 3 Bulan</a:t>
            </a:r>
          </a:p>
        </p:txBody>
      </p:sp>
      <p:grpSp>
        <p:nvGrpSpPr>
          <p:cNvPr name="Group 10" id="10"/>
          <p:cNvGrpSpPr/>
          <p:nvPr/>
        </p:nvGrpSpPr>
        <p:grpSpPr>
          <a:xfrm rot="0">
            <a:off x="1503312" y="7993181"/>
            <a:ext cx="7712130" cy="4587639"/>
            <a:chOff x="0" y="0"/>
            <a:chExt cx="10282841" cy="6116852"/>
          </a:xfrm>
        </p:grpSpPr>
        <p:sp>
          <p:nvSpPr>
            <p:cNvPr name="Freeform 11" id="11"/>
            <p:cNvSpPr/>
            <p:nvPr/>
          </p:nvSpPr>
          <p:spPr>
            <a:xfrm flipH="false" flipV="false" rot="-5400000">
              <a:off x="4070732" y="-95257"/>
              <a:ext cx="6116852" cy="6307365"/>
            </a:xfrm>
            <a:custGeom>
              <a:avLst/>
              <a:gdLst/>
              <a:ahLst/>
              <a:cxnLst/>
              <a:rect r="r" b="b" t="t" l="l"/>
              <a:pathLst>
                <a:path h="6307365" w="6116852">
                  <a:moveTo>
                    <a:pt x="0" y="0"/>
                  </a:moveTo>
                  <a:lnTo>
                    <a:pt x="6116852" y="0"/>
                  </a:lnTo>
                  <a:lnTo>
                    <a:pt x="6116852" y="6307365"/>
                  </a:lnTo>
                  <a:lnTo>
                    <a:pt x="0" y="6307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8400127">
              <a:off x="798272" y="937070"/>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3" id="13"/>
          <p:cNvSpPr/>
          <p:nvPr/>
        </p:nvSpPr>
        <p:spPr>
          <a:xfrm flipH="false" flipV="false" rot="-8400127">
            <a:off x="16592885" y="5743548"/>
            <a:ext cx="2792158" cy="2879122"/>
          </a:xfrm>
          <a:custGeom>
            <a:avLst/>
            <a:gdLst/>
            <a:ahLst/>
            <a:cxnLst/>
            <a:rect r="r" b="b" t="t" l="l"/>
            <a:pathLst>
              <a:path h="2879122" w="2792158">
                <a:moveTo>
                  <a:pt x="0" y="0"/>
                </a:moveTo>
                <a:lnTo>
                  <a:pt x="2792158" y="0"/>
                </a:lnTo>
                <a:lnTo>
                  <a:pt x="2792158" y="2879122"/>
                </a:lnTo>
                <a:lnTo>
                  <a:pt x="0" y="28791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547845" y="3171881"/>
            <a:ext cx="6064807" cy="1695423"/>
          </a:xfrm>
          <a:prstGeom prst="rect">
            <a:avLst/>
          </a:prstGeom>
        </p:spPr>
        <p:txBody>
          <a:bodyPr anchor="t" rtlCol="false" tIns="0" lIns="0" bIns="0" rIns="0">
            <a:spAutoFit/>
          </a:bodyPr>
          <a:lstStyle/>
          <a:p>
            <a:pPr>
              <a:lnSpc>
                <a:spcPts val="2709"/>
              </a:lnSpc>
            </a:pPr>
          </a:p>
          <a:p>
            <a:pPr>
              <a:lnSpc>
                <a:spcPts val="2709"/>
              </a:lnSpc>
            </a:pPr>
            <a:r>
              <a:rPr lang="en-US" sz="1935">
                <a:solidFill>
                  <a:srgbClr val="000000"/>
                </a:solidFill>
                <a:latin typeface="Open Sans Extra Bold"/>
              </a:rPr>
              <a:t>   - Analisis Pengguna dan Pemahaman Pasar</a:t>
            </a:r>
          </a:p>
          <a:p>
            <a:pPr>
              <a:lnSpc>
                <a:spcPts val="2709"/>
              </a:lnSpc>
            </a:pPr>
            <a:r>
              <a:rPr lang="en-US" sz="1935">
                <a:solidFill>
                  <a:srgbClr val="000000"/>
                </a:solidFill>
                <a:latin typeface="Open Sans Extra Bold"/>
              </a:rPr>
              <a:t>   - Peningkatan Pengalaman Pengguna (UI/UX)</a:t>
            </a:r>
          </a:p>
          <a:p>
            <a:pPr>
              <a:lnSpc>
                <a:spcPts val="2709"/>
              </a:lnSpc>
            </a:pPr>
            <a:r>
              <a:rPr lang="en-US" sz="1935">
                <a:solidFill>
                  <a:srgbClr val="000000"/>
                </a:solidFill>
                <a:latin typeface="Open Sans Extra Bold"/>
              </a:rPr>
              <a:t>   - Perbaikan SEO dan Optimisasi Mesin Pencari</a:t>
            </a:r>
          </a:p>
          <a:p>
            <a:pPr algn="ctr">
              <a:lnSpc>
                <a:spcPts val="2709"/>
              </a:lnSpc>
            </a:pPr>
          </a:p>
        </p:txBody>
      </p:sp>
      <p:sp>
        <p:nvSpPr>
          <p:cNvPr name="TextBox 15" id="15"/>
          <p:cNvSpPr txBox="true"/>
          <p:nvPr/>
        </p:nvSpPr>
        <p:spPr>
          <a:xfrm rot="0">
            <a:off x="3842966" y="2619352"/>
            <a:ext cx="1251903" cy="529590"/>
          </a:xfrm>
          <a:prstGeom prst="rect">
            <a:avLst/>
          </a:prstGeom>
        </p:spPr>
        <p:txBody>
          <a:bodyPr anchor="t" rtlCol="false" tIns="0" lIns="0" bIns="0" rIns="0">
            <a:spAutoFit/>
          </a:bodyPr>
          <a:lstStyle/>
          <a:p>
            <a:pPr algn="ctr">
              <a:lnSpc>
                <a:spcPts val="4409"/>
              </a:lnSpc>
            </a:pPr>
            <a:r>
              <a:rPr lang="en-US" sz="3150">
                <a:solidFill>
                  <a:srgbClr val="000000"/>
                </a:solidFill>
                <a:latin typeface="Uni Neue"/>
              </a:rPr>
              <a:t>Bulan 1</a:t>
            </a:r>
          </a:p>
        </p:txBody>
      </p:sp>
      <p:sp>
        <p:nvSpPr>
          <p:cNvPr name="Freeform 16" id="16"/>
          <p:cNvSpPr/>
          <p:nvPr/>
        </p:nvSpPr>
        <p:spPr>
          <a:xfrm flipH="false" flipV="false" rot="0">
            <a:off x="4647047" y="5417769"/>
            <a:ext cx="7844223" cy="3530680"/>
          </a:xfrm>
          <a:custGeom>
            <a:avLst/>
            <a:gdLst/>
            <a:ahLst/>
            <a:cxnLst/>
            <a:rect r="r" b="b" t="t" l="l"/>
            <a:pathLst>
              <a:path h="3530680" w="7844223">
                <a:moveTo>
                  <a:pt x="0" y="0"/>
                </a:moveTo>
                <a:lnTo>
                  <a:pt x="7844223" y="0"/>
                </a:lnTo>
                <a:lnTo>
                  <a:pt x="7844223" y="3530680"/>
                </a:lnTo>
                <a:lnTo>
                  <a:pt x="0" y="3530680"/>
                </a:lnTo>
                <a:lnTo>
                  <a:pt x="0" y="0"/>
                </a:lnTo>
                <a:close/>
              </a:path>
            </a:pathLst>
          </a:custGeom>
          <a:blipFill>
            <a:blip r:embed="rId6">
              <a:extLst>
                <a:ext uri="{96DAC541-7B7A-43D3-8B79-37D633B846F1}">
                  <asvg:svgBlip xmlns:asvg="http://schemas.microsoft.com/office/drawing/2016/SVG/main" r:embed="rId7"/>
                </a:ext>
              </a:extLst>
            </a:blip>
            <a:stretch>
              <a:fillRect l="0" t="0" r="0" b="-37582"/>
            </a:stretch>
          </a:blipFill>
        </p:spPr>
      </p:sp>
      <p:sp>
        <p:nvSpPr>
          <p:cNvPr name="TextBox 17" id="17"/>
          <p:cNvSpPr txBox="true"/>
          <p:nvPr/>
        </p:nvSpPr>
        <p:spPr>
          <a:xfrm rot="0">
            <a:off x="5249577" y="6994467"/>
            <a:ext cx="6957948" cy="1414919"/>
          </a:xfrm>
          <a:prstGeom prst="rect">
            <a:avLst/>
          </a:prstGeom>
        </p:spPr>
        <p:txBody>
          <a:bodyPr anchor="t" rtlCol="false" tIns="0" lIns="0" bIns="0" rIns="0">
            <a:spAutoFit/>
          </a:bodyPr>
          <a:lstStyle/>
          <a:p>
            <a:pPr>
              <a:lnSpc>
                <a:spcPts val="2279"/>
              </a:lnSpc>
            </a:pPr>
          </a:p>
          <a:p>
            <a:pPr>
              <a:lnSpc>
                <a:spcPts val="2279"/>
              </a:lnSpc>
            </a:pPr>
            <a:r>
              <a:rPr lang="en-US" sz="1628">
                <a:solidFill>
                  <a:srgbClr val="000000"/>
                </a:solidFill>
                <a:latin typeface="Open Sans Extra Bold"/>
              </a:rPr>
              <a:t>   - Evaluasi Kinerja dan Optimalisasi</a:t>
            </a:r>
          </a:p>
          <a:p>
            <a:pPr>
              <a:lnSpc>
                <a:spcPts val="2279"/>
              </a:lnSpc>
            </a:pPr>
            <a:r>
              <a:rPr lang="en-US" sz="1628">
                <a:solidFill>
                  <a:srgbClr val="000000"/>
                </a:solidFill>
                <a:latin typeface="Open Sans Extra Bold"/>
              </a:rPr>
              <a:t>   - Pengembangan Lanjutan berdasarkan Umpan Balik Pengguna</a:t>
            </a:r>
          </a:p>
          <a:p>
            <a:pPr>
              <a:lnSpc>
                <a:spcPts val="2279"/>
              </a:lnSpc>
            </a:pPr>
            <a:r>
              <a:rPr lang="en-US" sz="1628">
                <a:solidFill>
                  <a:srgbClr val="000000"/>
                </a:solidFill>
                <a:latin typeface="Open Sans Extra Bold"/>
              </a:rPr>
              <a:t>   - Peluncuran Peningkatan Fungsionalitas Utama</a:t>
            </a:r>
          </a:p>
          <a:p>
            <a:pPr algn="ctr">
              <a:lnSpc>
                <a:spcPts val="2279"/>
              </a:lnSpc>
            </a:pPr>
          </a:p>
        </p:txBody>
      </p:sp>
      <p:sp>
        <p:nvSpPr>
          <p:cNvPr name="TextBox 18" id="18"/>
          <p:cNvSpPr txBox="true"/>
          <p:nvPr/>
        </p:nvSpPr>
        <p:spPr>
          <a:xfrm rot="0">
            <a:off x="7902012" y="6344957"/>
            <a:ext cx="1334294" cy="529590"/>
          </a:xfrm>
          <a:prstGeom prst="rect">
            <a:avLst/>
          </a:prstGeom>
        </p:spPr>
        <p:txBody>
          <a:bodyPr anchor="t" rtlCol="false" tIns="0" lIns="0" bIns="0" rIns="0">
            <a:spAutoFit/>
          </a:bodyPr>
          <a:lstStyle/>
          <a:p>
            <a:pPr algn="ctr">
              <a:lnSpc>
                <a:spcPts val="4409"/>
              </a:lnSpc>
            </a:pPr>
            <a:r>
              <a:rPr lang="en-US" sz="3150">
                <a:solidFill>
                  <a:srgbClr val="000000"/>
                </a:solidFill>
                <a:latin typeface="Uni Neue"/>
              </a:rPr>
              <a:t>Bulan 3</a:t>
            </a:r>
          </a:p>
        </p:txBody>
      </p:sp>
      <p:sp>
        <p:nvSpPr>
          <p:cNvPr name="Freeform 19" id="19"/>
          <p:cNvSpPr/>
          <p:nvPr/>
        </p:nvSpPr>
        <p:spPr>
          <a:xfrm flipH="false" flipV="false" rot="0">
            <a:off x="9330977" y="1692164"/>
            <a:ext cx="7844223" cy="3530680"/>
          </a:xfrm>
          <a:custGeom>
            <a:avLst/>
            <a:gdLst/>
            <a:ahLst/>
            <a:cxnLst/>
            <a:rect r="r" b="b" t="t" l="l"/>
            <a:pathLst>
              <a:path h="3530680" w="7844223">
                <a:moveTo>
                  <a:pt x="0" y="0"/>
                </a:moveTo>
                <a:lnTo>
                  <a:pt x="7844224" y="0"/>
                </a:lnTo>
                <a:lnTo>
                  <a:pt x="7844224" y="3530680"/>
                </a:lnTo>
                <a:lnTo>
                  <a:pt x="0" y="3530680"/>
                </a:lnTo>
                <a:lnTo>
                  <a:pt x="0" y="0"/>
                </a:lnTo>
                <a:close/>
              </a:path>
            </a:pathLst>
          </a:custGeom>
          <a:blipFill>
            <a:blip r:embed="rId6">
              <a:extLst>
                <a:ext uri="{96DAC541-7B7A-43D3-8B79-37D633B846F1}">
                  <asvg:svgBlip xmlns:asvg="http://schemas.microsoft.com/office/drawing/2016/SVG/main" r:embed="rId7"/>
                </a:ext>
              </a:extLst>
            </a:blip>
            <a:stretch>
              <a:fillRect l="0" t="0" r="0" b="-37582"/>
            </a:stretch>
          </a:blipFill>
        </p:spPr>
      </p:sp>
      <p:sp>
        <p:nvSpPr>
          <p:cNvPr name="TextBox 20" id="20"/>
          <p:cNvSpPr txBox="true"/>
          <p:nvPr/>
        </p:nvSpPr>
        <p:spPr>
          <a:xfrm rot="0">
            <a:off x="9986890" y="3549816"/>
            <a:ext cx="7656947" cy="1203700"/>
          </a:xfrm>
          <a:prstGeom prst="rect">
            <a:avLst/>
          </a:prstGeom>
        </p:spPr>
        <p:txBody>
          <a:bodyPr anchor="t" rtlCol="false" tIns="0" lIns="0" bIns="0" rIns="0">
            <a:spAutoFit/>
          </a:bodyPr>
          <a:lstStyle/>
          <a:p>
            <a:pPr>
              <a:lnSpc>
                <a:spcPts val="2429"/>
              </a:lnSpc>
            </a:pPr>
            <a:r>
              <a:rPr lang="en-US" sz="1735">
                <a:solidFill>
                  <a:srgbClr val="000000"/>
                </a:solidFill>
                <a:latin typeface="Open Sans Extra Bold"/>
              </a:rPr>
              <a:t>   - Konten yang Relevan dan Strategi Pemasaran Konten</a:t>
            </a:r>
          </a:p>
          <a:p>
            <a:pPr>
              <a:lnSpc>
                <a:spcPts val="2429"/>
              </a:lnSpc>
            </a:pPr>
            <a:r>
              <a:rPr lang="en-US" sz="1735">
                <a:solidFill>
                  <a:srgbClr val="000000"/>
                </a:solidFill>
                <a:latin typeface="Open Sans Extra Bold"/>
              </a:rPr>
              <a:t>   - Pengembangan Program Kemitraan dan Promosi</a:t>
            </a:r>
          </a:p>
          <a:p>
            <a:pPr>
              <a:lnSpc>
                <a:spcPts val="2429"/>
              </a:lnSpc>
            </a:pPr>
            <a:r>
              <a:rPr lang="en-US" sz="1735">
                <a:solidFill>
                  <a:srgbClr val="000000"/>
                </a:solidFill>
                <a:latin typeface="Open Sans Extra Bold"/>
              </a:rPr>
              <a:t>   - Peningkatan Interaksi Pengguna melalui Fitur Komunitas</a:t>
            </a:r>
          </a:p>
          <a:p>
            <a:pPr algn="ctr">
              <a:lnSpc>
                <a:spcPts val="2429"/>
              </a:lnSpc>
            </a:pPr>
          </a:p>
        </p:txBody>
      </p:sp>
      <p:sp>
        <p:nvSpPr>
          <p:cNvPr name="TextBox 21" id="21"/>
          <p:cNvSpPr txBox="true"/>
          <p:nvPr/>
        </p:nvSpPr>
        <p:spPr>
          <a:xfrm rot="0">
            <a:off x="12587926" y="2619352"/>
            <a:ext cx="1330325" cy="529590"/>
          </a:xfrm>
          <a:prstGeom prst="rect">
            <a:avLst/>
          </a:prstGeom>
        </p:spPr>
        <p:txBody>
          <a:bodyPr anchor="t" rtlCol="false" tIns="0" lIns="0" bIns="0" rIns="0">
            <a:spAutoFit/>
          </a:bodyPr>
          <a:lstStyle/>
          <a:p>
            <a:pPr algn="ctr">
              <a:lnSpc>
                <a:spcPts val="4409"/>
              </a:lnSpc>
            </a:pPr>
            <a:r>
              <a:rPr lang="en-US" sz="3150">
                <a:solidFill>
                  <a:srgbClr val="000000"/>
                </a:solidFill>
                <a:latin typeface="Uni Neue"/>
              </a:rPr>
              <a:t>Bulan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sp>
        <p:nvSpPr>
          <p:cNvPr name="Freeform 2" id="2"/>
          <p:cNvSpPr/>
          <p:nvPr/>
        </p:nvSpPr>
        <p:spPr>
          <a:xfrm flipH="false" flipV="false" rot="0">
            <a:off x="13700361" y="-839197"/>
            <a:ext cx="4587639" cy="4730524"/>
          </a:xfrm>
          <a:custGeom>
            <a:avLst/>
            <a:gdLst/>
            <a:ahLst/>
            <a:cxnLst/>
            <a:rect r="r" b="b" t="t" l="l"/>
            <a:pathLst>
              <a:path h="4730524" w="4587639">
                <a:moveTo>
                  <a:pt x="0" y="0"/>
                </a:moveTo>
                <a:lnTo>
                  <a:pt x="4587639" y="0"/>
                </a:lnTo>
                <a:lnTo>
                  <a:pt x="4587639" y="4730524"/>
                </a:lnTo>
                <a:lnTo>
                  <a:pt x="0" y="4730524"/>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82711" y="-120944"/>
            <a:ext cx="2792158" cy="2879122"/>
          </a:xfrm>
          <a:custGeom>
            <a:avLst/>
            <a:gdLst/>
            <a:ahLst/>
            <a:cxnLst/>
            <a:rect r="r" b="b" t="t" l="l"/>
            <a:pathLst>
              <a:path h="2879122" w="2792158">
                <a:moveTo>
                  <a:pt x="0" y="0"/>
                </a:moveTo>
                <a:lnTo>
                  <a:pt x="2792159" y="0"/>
                </a:lnTo>
                <a:lnTo>
                  <a:pt x="2792159" y="2879122"/>
                </a:lnTo>
                <a:lnTo>
                  <a:pt x="0" y="2879122"/>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03312" y="7993181"/>
            <a:ext cx="7712130" cy="4587639"/>
            <a:chOff x="0" y="0"/>
            <a:chExt cx="10282841" cy="6116852"/>
          </a:xfrm>
        </p:grpSpPr>
        <p:sp>
          <p:nvSpPr>
            <p:cNvPr name="Freeform 5" id="5"/>
            <p:cNvSpPr/>
            <p:nvPr/>
          </p:nvSpPr>
          <p:spPr>
            <a:xfrm flipH="false" flipV="false" rot="-5400000">
              <a:off x="4070732" y="-95257"/>
              <a:ext cx="6116852" cy="6307365"/>
            </a:xfrm>
            <a:custGeom>
              <a:avLst/>
              <a:gdLst/>
              <a:ahLst/>
              <a:cxnLst/>
              <a:rect r="r" b="b" t="t" l="l"/>
              <a:pathLst>
                <a:path h="6307365" w="6116852">
                  <a:moveTo>
                    <a:pt x="0" y="0"/>
                  </a:moveTo>
                  <a:lnTo>
                    <a:pt x="6116852" y="0"/>
                  </a:lnTo>
                  <a:lnTo>
                    <a:pt x="6116852" y="6307365"/>
                  </a:lnTo>
                  <a:lnTo>
                    <a:pt x="0" y="6307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400127">
              <a:off x="798272" y="937070"/>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8400127">
            <a:off x="16592885" y="5743548"/>
            <a:ext cx="2792158" cy="2879122"/>
          </a:xfrm>
          <a:custGeom>
            <a:avLst/>
            <a:gdLst/>
            <a:ahLst/>
            <a:cxnLst/>
            <a:rect r="r" b="b" t="t" l="l"/>
            <a:pathLst>
              <a:path h="2879122" w="2792158">
                <a:moveTo>
                  <a:pt x="0" y="0"/>
                </a:moveTo>
                <a:lnTo>
                  <a:pt x="2792158" y="0"/>
                </a:lnTo>
                <a:lnTo>
                  <a:pt x="2792158" y="2879122"/>
                </a:lnTo>
                <a:lnTo>
                  <a:pt x="0" y="2879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144000" y="2421415"/>
            <a:ext cx="7762944" cy="874976"/>
            <a:chOff x="0" y="0"/>
            <a:chExt cx="2044561" cy="230446"/>
          </a:xfrm>
        </p:grpSpPr>
        <p:sp>
          <p:nvSpPr>
            <p:cNvPr name="Freeform 9" id="9"/>
            <p:cNvSpPr/>
            <p:nvPr/>
          </p:nvSpPr>
          <p:spPr>
            <a:xfrm flipH="false" flipV="false" rot="0">
              <a:off x="0" y="0"/>
              <a:ext cx="2044561" cy="230446"/>
            </a:xfrm>
            <a:custGeom>
              <a:avLst/>
              <a:gdLst/>
              <a:ahLst/>
              <a:cxnLst/>
              <a:rect r="r" b="b" t="t" l="l"/>
              <a:pathLst>
                <a:path h="230446" w="2044561">
                  <a:moveTo>
                    <a:pt x="0" y="0"/>
                  </a:moveTo>
                  <a:lnTo>
                    <a:pt x="2044561" y="0"/>
                  </a:lnTo>
                  <a:lnTo>
                    <a:pt x="2044561" y="230446"/>
                  </a:lnTo>
                  <a:lnTo>
                    <a:pt x="0" y="230446"/>
                  </a:lnTo>
                  <a:close/>
                </a:path>
              </a:pathLst>
            </a:custGeom>
            <a:solidFill>
              <a:srgbClr val="0D839E"/>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44371" y="2605937"/>
            <a:ext cx="14962424" cy="2943450"/>
            <a:chOff x="0" y="0"/>
            <a:chExt cx="3940721" cy="775230"/>
          </a:xfrm>
        </p:grpSpPr>
        <p:sp>
          <p:nvSpPr>
            <p:cNvPr name="Freeform 12" id="12"/>
            <p:cNvSpPr/>
            <p:nvPr/>
          </p:nvSpPr>
          <p:spPr>
            <a:xfrm flipH="false" flipV="false" rot="0">
              <a:off x="0" y="0"/>
              <a:ext cx="3940721" cy="775230"/>
            </a:xfrm>
            <a:custGeom>
              <a:avLst/>
              <a:gdLst/>
              <a:ahLst/>
              <a:cxnLst/>
              <a:rect r="r" b="b" t="t" l="l"/>
              <a:pathLst>
                <a:path h="775230" w="3940721">
                  <a:moveTo>
                    <a:pt x="0" y="0"/>
                  </a:moveTo>
                  <a:lnTo>
                    <a:pt x="3940721" y="0"/>
                  </a:lnTo>
                  <a:lnTo>
                    <a:pt x="3940721" y="775230"/>
                  </a:lnTo>
                  <a:lnTo>
                    <a:pt x="0" y="775230"/>
                  </a:lnTo>
                  <a:close/>
                </a:path>
              </a:pathLst>
            </a:custGeom>
            <a:solidFill>
              <a:srgbClr val="FFFFFF"/>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21040" y="8120870"/>
            <a:ext cx="7762944" cy="874976"/>
            <a:chOff x="0" y="0"/>
            <a:chExt cx="2044561" cy="230446"/>
          </a:xfrm>
        </p:grpSpPr>
        <p:sp>
          <p:nvSpPr>
            <p:cNvPr name="Freeform 15" id="15"/>
            <p:cNvSpPr/>
            <p:nvPr/>
          </p:nvSpPr>
          <p:spPr>
            <a:xfrm flipH="false" flipV="false" rot="0">
              <a:off x="0" y="0"/>
              <a:ext cx="2044561" cy="230446"/>
            </a:xfrm>
            <a:custGeom>
              <a:avLst/>
              <a:gdLst/>
              <a:ahLst/>
              <a:cxnLst/>
              <a:rect r="r" b="b" t="t" l="l"/>
              <a:pathLst>
                <a:path h="230446" w="2044561">
                  <a:moveTo>
                    <a:pt x="0" y="0"/>
                  </a:moveTo>
                  <a:lnTo>
                    <a:pt x="2044561" y="0"/>
                  </a:lnTo>
                  <a:lnTo>
                    <a:pt x="2044561" y="230446"/>
                  </a:lnTo>
                  <a:lnTo>
                    <a:pt x="0" y="230446"/>
                  </a:lnTo>
                  <a:close/>
                </a:path>
              </a:pathLst>
            </a:custGeom>
            <a:solidFill>
              <a:srgbClr val="0D839E"/>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742704" y="7900399"/>
            <a:ext cx="5660906" cy="3826162"/>
            <a:chOff x="0" y="0"/>
            <a:chExt cx="7547874" cy="5101549"/>
          </a:xfrm>
        </p:grpSpPr>
        <p:sp>
          <p:nvSpPr>
            <p:cNvPr name="Freeform 18" id="18"/>
            <p:cNvSpPr/>
            <p:nvPr/>
          </p:nvSpPr>
          <p:spPr>
            <a:xfrm flipH="false" flipV="false" rot="0">
              <a:off x="3824997" y="0"/>
              <a:ext cx="3722878" cy="3838829"/>
            </a:xfrm>
            <a:custGeom>
              <a:avLst/>
              <a:gdLst/>
              <a:ahLst/>
              <a:cxnLst/>
              <a:rect r="r" b="b" t="t" l="l"/>
              <a:pathLst>
                <a:path h="3838829" w="3722878">
                  <a:moveTo>
                    <a:pt x="0" y="0"/>
                  </a:moveTo>
                  <a:lnTo>
                    <a:pt x="3722877" y="0"/>
                  </a:lnTo>
                  <a:lnTo>
                    <a:pt x="3722877" y="3838829"/>
                  </a:lnTo>
                  <a:lnTo>
                    <a:pt x="0" y="3838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1262719"/>
              <a:ext cx="3722878" cy="3838829"/>
            </a:xfrm>
            <a:custGeom>
              <a:avLst/>
              <a:gdLst/>
              <a:ahLst/>
              <a:cxnLst/>
              <a:rect r="r" b="b" t="t" l="l"/>
              <a:pathLst>
                <a:path h="3838829" w="3722878">
                  <a:moveTo>
                    <a:pt x="0" y="0"/>
                  </a:moveTo>
                  <a:lnTo>
                    <a:pt x="3722878" y="0"/>
                  </a:lnTo>
                  <a:lnTo>
                    <a:pt x="3722878" y="3838830"/>
                  </a:lnTo>
                  <a:lnTo>
                    <a:pt x="0" y="3838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0" id="20"/>
          <p:cNvGrpSpPr/>
          <p:nvPr/>
        </p:nvGrpSpPr>
        <p:grpSpPr>
          <a:xfrm rot="0">
            <a:off x="1744371" y="5920862"/>
            <a:ext cx="14962424" cy="2943450"/>
            <a:chOff x="0" y="0"/>
            <a:chExt cx="3940721" cy="775230"/>
          </a:xfrm>
        </p:grpSpPr>
        <p:sp>
          <p:nvSpPr>
            <p:cNvPr name="Freeform 21" id="21"/>
            <p:cNvSpPr/>
            <p:nvPr/>
          </p:nvSpPr>
          <p:spPr>
            <a:xfrm flipH="false" flipV="false" rot="0">
              <a:off x="0" y="0"/>
              <a:ext cx="3940721" cy="775230"/>
            </a:xfrm>
            <a:custGeom>
              <a:avLst/>
              <a:gdLst/>
              <a:ahLst/>
              <a:cxnLst/>
              <a:rect r="r" b="b" t="t" l="l"/>
              <a:pathLst>
                <a:path h="775230" w="3940721">
                  <a:moveTo>
                    <a:pt x="0" y="0"/>
                  </a:moveTo>
                  <a:lnTo>
                    <a:pt x="3940721" y="0"/>
                  </a:lnTo>
                  <a:lnTo>
                    <a:pt x="3940721" y="775230"/>
                  </a:lnTo>
                  <a:lnTo>
                    <a:pt x="0" y="775230"/>
                  </a:lnTo>
                  <a:close/>
                </a:path>
              </a:pathLst>
            </a:custGeom>
            <a:solidFill>
              <a:srgbClr val="FFFFFF"/>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393001" y="2108572"/>
            <a:ext cx="930778" cy="1029880"/>
            <a:chOff x="0" y="0"/>
            <a:chExt cx="1241038" cy="1373174"/>
          </a:xfrm>
        </p:grpSpPr>
        <p:grpSp>
          <p:nvGrpSpPr>
            <p:cNvPr name="Group 24" id="24"/>
            <p:cNvGrpSpPr/>
            <p:nvPr/>
          </p:nvGrpSpPr>
          <p:grpSpPr>
            <a:xfrm rot="0">
              <a:off x="0" y="0"/>
              <a:ext cx="1241038" cy="1241038"/>
              <a:chOff x="0" y="0"/>
              <a:chExt cx="812800" cy="812800"/>
            </a:xfrm>
          </p:grpSpPr>
          <p:sp>
            <p:nvSpPr>
              <p:cNvPr name="Freeform 25" id="2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84F5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304052" y="-486532"/>
              <a:ext cx="936986" cy="1859706"/>
            </a:xfrm>
            <a:prstGeom prst="rect">
              <a:avLst/>
            </a:prstGeom>
          </p:spPr>
          <p:txBody>
            <a:bodyPr anchor="t" rtlCol="false" tIns="0" lIns="0" bIns="0" rIns="0">
              <a:spAutoFit/>
            </a:bodyPr>
            <a:lstStyle/>
            <a:p>
              <a:pPr algn="ctr">
                <a:lnSpc>
                  <a:spcPts val="9222"/>
                </a:lnSpc>
              </a:pPr>
              <a:r>
                <a:rPr lang="en-US" sz="6587">
                  <a:solidFill>
                    <a:srgbClr val="FFFFFF"/>
                  </a:solidFill>
                  <a:latin typeface="Mommi Bold"/>
                </a:rPr>
                <a:t>1 </a:t>
              </a:r>
            </a:p>
          </p:txBody>
        </p:sp>
      </p:grpSp>
      <p:grpSp>
        <p:nvGrpSpPr>
          <p:cNvPr name="Group 28" id="28"/>
          <p:cNvGrpSpPr/>
          <p:nvPr/>
        </p:nvGrpSpPr>
        <p:grpSpPr>
          <a:xfrm rot="0">
            <a:off x="1393001" y="5756585"/>
            <a:ext cx="930778" cy="989556"/>
            <a:chOff x="0" y="0"/>
            <a:chExt cx="1241038" cy="1319408"/>
          </a:xfrm>
        </p:grpSpPr>
        <p:grpSp>
          <p:nvGrpSpPr>
            <p:cNvPr name="Group 29" id="29"/>
            <p:cNvGrpSpPr/>
            <p:nvPr/>
          </p:nvGrpSpPr>
          <p:grpSpPr>
            <a:xfrm rot="0">
              <a:off x="0" y="0"/>
              <a:ext cx="1241038" cy="1241038"/>
              <a:chOff x="0" y="0"/>
              <a:chExt cx="812800" cy="812800"/>
            </a:xfrm>
          </p:grpSpPr>
          <p:sp>
            <p:nvSpPr>
              <p:cNvPr name="Freeform 30" id="3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84F5F"/>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304052" y="-467482"/>
              <a:ext cx="936986" cy="1786890"/>
            </a:xfrm>
            <a:prstGeom prst="rect">
              <a:avLst/>
            </a:prstGeom>
          </p:spPr>
          <p:txBody>
            <a:bodyPr anchor="t" rtlCol="false" tIns="0" lIns="0" bIns="0" rIns="0">
              <a:spAutoFit/>
            </a:bodyPr>
            <a:lstStyle/>
            <a:p>
              <a:pPr algn="ctr">
                <a:lnSpc>
                  <a:spcPts val="8819"/>
                </a:lnSpc>
              </a:pPr>
              <a:r>
                <a:rPr lang="en-US" sz="6300">
                  <a:solidFill>
                    <a:srgbClr val="FFFFFF"/>
                  </a:solidFill>
                  <a:latin typeface="Mommi Bold"/>
                </a:rPr>
                <a:t>2 </a:t>
              </a:r>
            </a:p>
          </p:txBody>
        </p:sp>
      </p:grpSp>
      <p:sp>
        <p:nvSpPr>
          <p:cNvPr name="Freeform 33" id="33"/>
          <p:cNvSpPr/>
          <p:nvPr/>
        </p:nvSpPr>
        <p:spPr>
          <a:xfrm flipH="false" flipV="false" rot="0">
            <a:off x="15403610" y="9183254"/>
            <a:ext cx="3006669" cy="1596268"/>
          </a:xfrm>
          <a:custGeom>
            <a:avLst/>
            <a:gdLst/>
            <a:ahLst/>
            <a:cxnLst/>
            <a:rect r="r" b="b" t="t" l="l"/>
            <a:pathLst>
              <a:path h="1596268" w="3006669">
                <a:moveTo>
                  <a:pt x="0" y="0"/>
                </a:moveTo>
                <a:lnTo>
                  <a:pt x="3006668" y="0"/>
                </a:lnTo>
                <a:lnTo>
                  <a:pt x="3006668" y="1596268"/>
                </a:lnTo>
                <a:lnTo>
                  <a:pt x="0" y="1596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433792" y="3415533"/>
            <a:ext cx="2494321" cy="1324258"/>
          </a:xfrm>
          <a:custGeom>
            <a:avLst/>
            <a:gdLst/>
            <a:ahLst/>
            <a:cxnLst/>
            <a:rect r="r" b="b" t="t" l="l"/>
            <a:pathLst>
              <a:path h="1324258" w="2494321">
                <a:moveTo>
                  <a:pt x="0" y="0"/>
                </a:moveTo>
                <a:lnTo>
                  <a:pt x="2494321" y="0"/>
                </a:lnTo>
                <a:lnTo>
                  <a:pt x="2494321" y="1324258"/>
                </a:lnTo>
                <a:lnTo>
                  <a:pt x="0" y="1324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217589" y="7765316"/>
            <a:ext cx="2278117" cy="2834762"/>
          </a:xfrm>
          <a:custGeom>
            <a:avLst/>
            <a:gdLst/>
            <a:ahLst/>
            <a:cxnLst/>
            <a:rect r="r" b="b" t="t" l="l"/>
            <a:pathLst>
              <a:path h="2834762" w="2278117">
                <a:moveTo>
                  <a:pt x="0" y="0"/>
                </a:moveTo>
                <a:lnTo>
                  <a:pt x="2278118" y="0"/>
                </a:lnTo>
                <a:lnTo>
                  <a:pt x="2278118" y="2834762"/>
                </a:lnTo>
                <a:lnTo>
                  <a:pt x="0" y="28347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6" id="36"/>
          <p:cNvGrpSpPr/>
          <p:nvPr/>
        </p:nvGrpSpPr>
        <p:grpSpPr>
          <a:xfrm rot="-9525956">
            <a:off x="8552074" y="-1862507"/>
            <a:ext cx="5660906" cy="3826162"/>
            <a:chOff x="0" y="0"/>
            <a:chExt cx="7547874" cy="5101549"/>
          </a:xfrm>
        </p:grpSpPr>
        <p:sp>
          <p:nvSpPr>
            <p:cNvPr name="Freeform 37" id="37"/>
            <p:cNvSpPr/>
            <p:nvPr/>
          </p:nvSpPr>
          <p:spPr>
            <a:xfrm flipH="false" flipV="false" rot="0">
              <a:off x="3824997" y="0"/>
              <a:ext cx="3722878" cy="3838829"/>
            </a:xfrm>
            <a:custGeom>
              <a:avLst/>
              <a:gdLst/>
              <a:ahLst/>
              <a:cxnLst/>
              <a:rect r="r" b="b" t="t" l="l"/>
              <a:pathLst>
                <a:path h="3838829" w="3722878">
                  <a:moveTo>
                    <a:pt x="0" y="0"/>
                  </a:moveTo>
                  <a:lnTo>
                    <a:pt x="3722877" y="0"/>
                  </a:lnTo>
                  <a:lnTo>
                    <a:pt x="3722877" y="3838829"/>
                  </a:lnTo>
                  <a:lnTo>
                    <a:pt x="0" y="3838829"/>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0" y="1262719"/>
              <a:ext cx="3722878" cy="3838829"/>
            </a:xfrm>
            <a:custGeom>
              <a:avLst/>
              <a:gdLst/>
              <a:ahLst/>
              <a:cxnLst/>
              <a:rect r="r" b="b" t="t" l="l"/>
              <a:pathLst>
                <a:path h="3838829" w="3722878">
                  <a:moveTo>
                    <a:pt x="0" y="0"/>
                  </a:moveTo>
                  <a:lnTo>
                    <a:pt x="3722878" y="0"/>
                  </a:lnTo>
                  <a:lnTo>
                    <a:pt x="3722878" y="3838830"/>
                  </a:lnTo>
                  <a:lnTo>
                    <a:pt x="0" y="3838830"/>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grpSp>
      <p:grpSp>
        <p:nvGrpSpPr>
          <p:cNvPr name="Group 39" id="39"/>
          <p:cNvGrpSpPr/>
          <p:nvPr/>
        </p:nvGrpSpPr>
        <p:grpSpPr>
          <a:xfrm rot="0">
            <a:off x="2323779" y="-1594802"/>
            <a:ext cx="5660906" cy="3826162"/>
            <a:chOff x="0" y="0"/>
            <a:chExt cx="7547874" cy="5101549"/>
          </a:xfrm>
        </p:grpSpPr>
        <p:sp>
          <p:nvSpPr>
            <p:cNvPr name="Freeform 40" id="40"/>
            <p:cNvSpPr/>
            <p:nvPr/>
          </p:nvSpPr>
          <p:spPr>
            <a:xfrm flipH="false" flipV="false" rot="0">
              <a:off x="3824997" y="0"/>
              <a:ext cx="3722878" cy="3838829"/>
            </a:xfrm>
            <a:custGeom>
              <a:avLst/>
              <a:gdLst/>
              <a:ahLst/>
              <a:cxnLst/>
              <a:rect r="r" b="b" t="t" l="l"/>
              <a:pathLst>
                <a:path h="3838829" w="3722878">
                  <a:moveTo>
                    <a:pt x="0" y="0"/>
                  </a:moveTo>
                  <a:lnTo>
                    <a:pt x="3722877" y="0"/>
                  </a:lnTo>
                  <a:lnTo>
                    <a:pt x="3722877" y="3838829"/>
                  </a:lnTo>
                  <a:lnTo>
                    <a:pt x="0" y="3838829"/>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41" id="41"/>
            <p:cNvSpPr/>
            <p:nvPr/>
          </p:nvSpPr>
          <p:spPr>
            <a:xfrm flipH="false" flipV="false" rot="0">
              <a:off x="0" y="1262719"/>
              <a:ext cx="3722878" cy="3838829"/>
            </a:xfrm>
            <a:custGeom>
              <a:avLst/>
              <a:gdLst/>
              <a:ahLst/>
              <a:cxnLst/>
              <a:rect r="r" b="b" t="t" l="l"/>
              <a:pathLst>
                <a:path h="3838829" w="3722878">
                  <a:moveTo>
                    <a:pt x="0" y="0"/>
                  </a:moveTo>
                  <a:lnTo>
                    <a:pt x="3722878" y="0"/>
                  </a:lnTo>
                  <a:lnTo>
                    <a:pt x="3722878" y="3838830"/>
                  </a:lnTo>
                  <a:lnTo>
                    <a:pt x="0" y="3838830"/>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grpSp>
      <p:sp>
        <p:nvSpPr>
          <p:cNvPr name="TextBox 42" id="42"/>
          <p:cNvSpPr txBox="true"/>
          <p:nvPr/>
        </p:nvSpPr>
        <p:spPr>
          <a:xfrm rot="0">
            <a:off x="2733972" y="-192827"/>
            <a:ext cx="11979721" cy="2301400"/>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RICE</a:t>
            </a:r>
          </a:p>
          <a:p>
            <a:pPr algn="ctr">
              <a:lnSpc>
                <a:spcPts val="5880"/>
              </a:lnSpc>
            </a:pPr>
            <a:r>
              <a:rPr lang="en-US" sz="4200">
                <a:solidFill>
                  <a:srgbClr val="0D839E"/>
                </a:solidFill>
                <a:latin typeface="Mommi Bold"/>
              </a:rPr>
              <a:t>(Result, impact, confidence, effort)</a:t>
            </a:r>
          </a:p>
        </p:txBody>
      </p:sp>
      <p:sp>
        <p:nvSpPr>
          <p:cNvPr name="TextBox 43" id="43"/>
          <p:cNvSpPr txBox="true"/>
          <p:nvPr/>
        </p:nvSpPr>
        <p:spPr>
          <a:xfrm rot="0">
            <a:off x="2135408" y="3190003"/>
            <a:ext cx="14180350" cy="1884261"/>
          </a:xfrm>
          <a:prstGeom prst="rect">
            <a:avLst/>
          </a:prstGeom>
        </p:spPr>
        <p:txBody>
          <a:bodyPr anchor="t" rtlCol="false" tIns="0" lIns="0" bIns="0" rIns="0">
            <a:spAutoFit/>
          </a:bodyPr>
          <a:lstStyle/>
          <a:p>
            <a:pPr algn="ctr">
              <a:lnSpc>
                <a:spcPts val="3770"/>
              </a:lnSpc>
            </a:pPr>
            <a:r>
              <a:rPr lang="en-US" sz="2693">
                <a:solidFill>
                  <a:srgbClr val="000000"/>
                </a:solidFill>
                <a:latin typeface="Open Sans Extra Bold"/>
              </a:rPr>
              <a:t>  RICE (Reach, Impact, Confidence, Effort) framework digunakan untuk mengukur prioritas fitur atau tahapan yang akan dilakukan. Setiap fitur atau tahapan akan dinilai berdasarkan skala 1-10 untuk masing-masing aspek RICE, dengan nilai tertinggi yang menunjukkan prioritas tertinggi.</a:t>
            </a:r>
          </a:p>
        </p:txBody>
      </p:sp>
      <p:sp>
        <p:nvSpPr>
          <p:cNvPr name="TextBox 44" id="44"/>
          <p:cNvSpPr txBox="true"/>
          <p:nvPr/>
        </p:nvSpPr>
        <p:spPr>
          <a:xfrm rot="0">
            <a:off x="2053825" y="6582800"/>
            <a:ext cx="14180350" cy="1410380"/>
          </a:xfrm>
          <a:prstGeom prst="rect">
            <a:avLst/>
          </a:prstGeom>
        </p:spPr>
        <p:txBody>
          <a:bodyPr anchor="t" rtlCol="false" tIns="0" lIns="0" bIns="0" rIns="0">
            <a:spAutoFit/>
          </a:bodyPr>
          <a:lstStyle/>
          <a:p>
            <a:pPr algn="ctr">
              <a:lnSpc>
                <a:spcPts val="3770"/>
              </a:lnSpc>
            </a:pPr>
            <a:r>
              <a:rPr lang="en-US" sz="2693">
                <a:solidFill>
                  <a:srgbClr val="000000"/>
                </a:solidFill>
                <a:latin typeface="Open Sans Extra Bold"/>
              </a:rPr>
              <a:t>   - Fitur Pemesanan : Reach 9, Impact 7, Confidence 6, Effort 6 (RICE Score: 6.8)</a:t>
            </a:r>
          </a:p>
          <a:p>
            <a:pPr algn="ctr">
              <a:lnSpc>
                <a:spcPts val="3770"/>
              </a:lnSpc>
            </a:pPr>
            <a:r>
              <a:rPr lang="en-US" sz="2693">
                <a:solidFill>
                  <a:srgbClr val="000000"/>
                </a:solidFill>
                <a:latin typeface="Open Sans Extra Bold"/>
              </a:rPr>
              <a:t>   - Fitur Reservasi: Reach 7, Impact 9, Confidence 8, Effort 5 (RICE Score: 6.4)</a:t>
            </a:r>
          </a:p>
          <a:p>
            <a:pPr algn="ctr">
              <a:lnSpc>
                <a:spcPts val="377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38689" y="938689"/>
            <a:ext cx="10287000" cy="8409622"/>
          </a:xfrm>
          <a:custGeom>
            <a:avLst/>
            <a:gdLst/>
            <a:ahLst/>
            <a:cxnLst/>
            <a:rect r="r" b="b" t="t" l="l"/>
            <a:pathLst>
              <a:path h="8409622" w="10287000">
                <a:moveTo>
                  <a:pt x="0" y="0"/>
                </a:moveTo>
                <a:lnTo>
                  <a:pt x="10287000" y="0"/>
                </a:lnTo>
                <a:lnTo>
                  <a:pt x="10287000" y="8409622"/>
                </a:lnTo>
                <a:lnTo>
                  <a:pt x="0" y="8409622"/>
                </a:lnTo>
                <a:lnTo>
                  <a:pt x="0" y="0"/>
                </a:lnTo>
                <a:close/>
              </a:path>
            </a:pathLst>
          </a:custGeom>
          <a:blipFill>
            <a:blip r:embed="rId2"/>
            <a:stretch>
              <a:fillRect l="0" t="0" r="0" b="0"/>
            </a:stretch>
          </a:blipFill>
        </p:spPr>
      </p:sp>
      <p:sp>
        <p:nvSpPr>
          <p:cNvPr name="Freeform 3" id="3"/>
          <p:cNvSpPr/>
          <p:nvPr/>
        </p:nvSpPr>
        <p:spPr>
          <a:xfrm flipH="false" flipV="false" rot="-5400000">
            <a:off x="8939689" y="938689"/>
            <a:ext cx="10287000" cy="8409622"/>
          </a:xfrm>
          <a:custGeom>
            <a:avLst/>
            <a:gdLst/>
            <a:ahLst/>
            <a:cxnLst/>
            <a:rect r="r" b="b" t="t" l="l"/>
            <a:pathLst>
              <a:path h="8409622" w="10287000">
                <a:moveTo>
                  <a:pt x="0" y="0"/>
                </a:moveTo>
                <a:lnTo>
                  <a:pt x="10287000" y="0"/>
                </a:lnTo>
                <a:lnTo>
                  <a:pt x="10287000" y="8409622"/>
                </a:lnTo>
                <a:lnTo>
                  <a:pt x="0" y="8409622"/>
                </a:lnTo>
                <a:lnTo>
                  <a:pt x="0" y="0"/>
                </a:lnTo>
                <a:close/>
              </a:path>
            </a:pathLst>
          </a:custGeom>
          <a:blipFill>
            <a:blip r:embed="rId2"/>
            <a:stretch>
              <a:fillRect l="0" t="0" r="0" b="0"/>
            </a:stretch>
          </a:blipFill>
        </p:spPr>
      </p:sp>
      <p:sp>
        <p:nvSpPr>
          <p:cNvPr name="Freeform 4" id="4"/>
          <p:cNvSpPr/>
          <p:nvPr/>
        </p:nvSpPr>
        <p:spPr>
          <a:xfrm flipH="false" flipV="false" rot="0">
            <a:off x="1620482" y="2599818"/>
            <a:ext cx="15047037" cy="6658482"/>
          </a:xfrm>
          <a:custGeom>
            <a:avLst/>
            <a:gdLst/>
            <a:ahLst/>
            <a:cxnLst/>
            <a:rect r="r" b="b" t="t" l="l"/>
            <a:pathLst>
              <a:path h="6658482" w="15047037">
                <a:moveTo>
                  <a:pt x="0" y="0"/>
                </a:moveTo>
                <a:lnTo>
                  <a:pt x="15047036" y="0"/>
                </a:lnTo>
                <a:lnTo>
                  <a:pt x="15047036" y="6658482"/>
                </a:lnTo>
                <a:lnTo>
                  <a:pt x="0" y="6658482"/>
                </a:lnTo>
                <a:lnTo>
                  <a:pt x="0" y="0"/>
                </a:lnTo>
                <a:close/>
              </a:path>
            </a:pathLst>
          </a:custGeom>
          <a:blipFill>
            <a:blip r:embed="rId3"/>
            <a:stretch>
              <a:fillRect l="0" t="-8190" r="0" b="-8190"/>
            </a:stretch>
          </a:blipFill>
        </p:spPr>
      </p:sp>
      <p:sp>
        <p:nvSpPr>
          <p:cNvPr name="Freeform 5" id="5"/>
          <p:cNvSpPr/>
          <p:nvPr/>
        </p:nvSpPr>
        <p:spPr>
          <a:xfrm flipH="false" flipV="false" rot="0">
            <a:off x="685553" y="6235393"/>
            <a:ext cx="2605196" cy="3022907"/>
          </a:xfrm>
          <a:custGeom>
            <a:avLst/>
            <a:gdLst/>
            <a:ahLst/>
            <a:cxnLst/>
            <a:rect r="r" b="b" t="t" l="l"/>
            <a:pathLst>
              <a:path h="3022907" w="2605196">
                <a:moveTo>
                  <a:pt x="0" y="0"/>
                </a:moveTo>
                <a:lnTo>
                  <a:pt x="2605196" y="0"/>
                </a:lnTo>
                <a:lnTo>
                  <a:pt x="2605196" y="3022907"/>
                </a:lnTo>
                <a:lnTo>
                  <a:pt x="0" y="3022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05410" y="542418"/>
            <a:ext cx="1324217" cy="4114800"/>
          </a:xfrm>
          <a:custGeom>
            <a:avLst/>
            <a:gdLst/>
            <a:ahLst/>
            <a:cxnLst/>
            <a:rect r="r" b="b" t="t" l="l"/>
            <a:pathLst>
              <a:path h="4114800" w="1324217">
                <a:moveTo>
                  <a:pt x="0" y="0"/>
                </a:moveTo>
                <a:lnTo>
                  <a:pt x="1324217" y="0"/>
                </a:lnTo>
                <a:lnTo>
                  <a:pt x="13242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66709" y="-150421"/>
            <a:ext cx="13620588" cy="2398555"/>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OKR</a:t>
            </a:r>
          </a:p>
          <a:p>
            <a:pPr algn="ctr">
              <a:lnSpc>
                <a:spcPts val="6719"/>
              </a:lnSpc>
            </a:pPr>
            <a:r>
              <a:rPr lang="en-US" sz="4800">
                <a:solidFill>
                  <a:srgbClr val="0D839E"/>
                </a:solidFill>
                <a:latin typeface="Mommi Bold"/>
              </a:rPr>
              <a:t>(Objective and Key Results)</a:t>
            </a:r>
          </a:p>
        </p:txBody>
      </p:sp>
      <p:sp>
        <p:nvSpPr>
          <p:cNvPr name="TextBox 8" id="8"/>
          <p:cNvSpPr txBox="true"/>
          <p:nvPr/>
        </p:nvSpPr>
        <p:spPr>
          <a:xfrm rot="0">
            <a:off x="3290749" y="4126585"/>
            <a:ext cx="12256144" cy="3169531"/>
          </a:xfrm>
          <a:prstGeom prst="rect">
            <a:avLst/>
          </a:prstGeom>
        </p:spPr>
        <p:txBody>
          <a:bodyPr anchor="t" rtlCol="false" tIns="0" lIns="0" bIns="0" rIns="0">
            <a:spAutoFit/>
          </a:bodyPr>
          <a:lstStyle/>
          <a:p>
            <a:pPr>
              <a:lnSpc>
                <a:spcPts val="3138"/>
              </a:lnSpc>
            </a:pPr>
            <a:r>
              <a:rPr lang="en-US" sz="2241">
                <a:solidFill>
                  <a:srgbClr val="000000"/>
                </a:solidFill>
                <a:latin typeface="Open Sans Extra Bold"/>
              </a:rPr>
              <a:t> Key Results:</a:t>
            </a:r>
          </a:p>
          <a:p>
            <a:pPr>
              <a:lnSpc>
                <a:spcPts val="3138"/>
              </a:lnSpc>
            </a:pPr>
            <a:r>
              <a:rPr lang="en-US" sz="2241">
                <a:solidFill>
                  <a:srgbClr val="000000"/>
                </a:solidFill>
                <a:latin typeface="Open Sans Extra Bold"/>
              </a:rPr>
              <a:t>   1. Meningkatkan jumlah pengguna baru sebesar 50% setiap bulan.</a:t>
            </a:r>
          </a:p>
          <a:p>
            <a:pPr>
              <a:lnSpc>
                <a:spcPts val="3138"/>
              </a:lnSpc>
            </a:pPr>
            <a:r>
              <a:rPr lang="en-US" sz="2241">
                <a:solidFill>
                  <a:srgbClr val="000000"/>
                </a:solidFill>
                <a:latin typeface="Open Sans Extra Bold"/>
              </a:rPr>
              <a:t>   2. Meningkatkan waktu rata-rata kunjungan pengguna sebesar 20% setiap bulan.</a:t>
            </a:r>
          </a:p>
          <a:p>
            <a:pPr>
              <a:lnSpc>
                <a:spcPts val="3138"/>
              </a:lnSpc>
            </a:pPr>
            <a:r>
              <a:rPr lang="en-US" sz="2241">
                <a:solidFill>
                  <a:srgbClr val="000000"/>
                </a:solidFill>
                <a:latin typeface="Open Sans Extra Bold"/>
              </a:rPr>
              <a:t>   3. Meningkatkan jumlah ulasan positif dari pengguna sebesar 30% setiap bulan.</a:t>
            </a:r>
          </a:p>
          <a:p>
            <a:pPr>
              <a:lnSpc>
                <a:spcPts val="3138"/>
              </a:lnSpc>
            </a:pPr>
            <a:r>
              <a:rPr lang="en-US" sz="2241">
                <a:solidFill>
                  <a:srgbClr val="000000"/>
                </a:solidFill>
                <a:latin typeface="Open Sans Extra Bold"/>
              </a:rPr>
              <a:t>   4. Meningkatkan peringkat situs web di mesin pencari dengan kata kunci utama menjadi 3 besar dalam 3 bulan.</a:t>
            </a:r>
          </a:p>
          <a:p>
            <a:pPr>
              <a:lnSpc>
                <a:spcPts val="3138"/>
              </a:lnSpc>
            </a:pPr>
            <a:r>
              <a:rPr lang="en-US" sz="2241">
                <a:solidFill>
                  <a:srgbClr val="000000"/>
                </a:solidFill>
                <a:latin typeface="Open Sans Extra Bold"/>
              </a:rPr>
              <a:t>   5. Meningkatkan jumlah pesanan melalui situs web sebesar 15% setiap bulan.</a:t>
            </a:r>
          </a:p>
          <a:p>
            <a:pPr>
              <a:lnSpc>
                <a:spcPts val="313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33995"/>
            <a:ext cx="3129495" cy="3129495"/>
          </a:xfrm>
          <a:custGeom>
            <a:avLst/>
            <a:gdLst/>
            <a:ahLst/>
            <a:cxnLst/>
            <a:rect r="r" b="b" t="t" l="l"/>
            <a:pathLst>
              <a:path h="3129495" w="3129495">
                <a:moveTo>
                  <a:pt x="0" y="0"/>
                </a:moveTo>
                <a:lnTo>
                  <a:pt x="3129495" y="0"/>
                </a:lnTo>
                <a:lnTo>
                  <a:pt x="3129495" y="3129495"/>
                </a:lnTo>
                <a:lnTo>
                  <a:pt x="0" y="3129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0482" y="2599818"/>
            <a:ext cx="15047037" cy="6658482"/>
          </a:xfrm>
          <a:custGeom>
            <a:avLst/>
            <a:gdLst/>
            <a:ahLst/>
            <a:cxnLst/>
            <a:rect r="r" b="b" t="t" l="l"/>
            <a:pathLst>
              <a:path h="6658482" w="15047037">
                <a:moveTo>
                  <a:pt x="0" y="0"/>
                </a:moveTo>
                <a:lnTo>
                  <a:pt x="15047036" y="0"/>
                </a:lnTo>
                <a:lnTo>
                  <a:pt x="15047036" y="6658482"/>
                </a:lnTo>
                <a:lnTo>
                  <a:pt x="0" y="6658482"/>
                </a:lnTo>
                <a:lnTo>
                  <a:pt x="0" y="0"/>
                </a:lnTo>
                <a:close/>
              </a:path>
            </a:pathLst>
          </a:custGeom>
          <a:blipFill>
            <a:blip r:embed="rId4"/>
            <a:stretch>
              <a:fillRect l="0" t="-8190" r="0" b="-8190"/>
            </a:stretch>
          </a:blipFill>
        </p:spPr>
      </p:sp>
      <p:sp>
        <p:nvSpPr>
          <p:cNvPr name="Freeform 4" id="4"/>
          <p:cNvSpPr/>
          <p:nvPr/>
        </p:nvSpPr>
        <p:spPr>
          <a:xfrm flipH="false" flipV="false" rot="0">
            <a:off x="13987841" y="8579389"/>
            <a:ext cx="4300159" cy="2282994"/>
          </a:xfrm>
          <a:custGeom>
            <a:avLst/>
            <a:gdLst/>
            <a:ahLst/>
            <a:cxnLst/>
            <a:rect r="r" b="b" t="t" l="l"/>
            <a:pathLst>
              <a:path h="2282994" w="4300159">
                <a:moveTo>
                  <a:pt x="0" y="0"/>
                </a:moveTo>
                <a:lnTo>
                  <a:pt x="4300159" y="0"/>
                </a:lnTo>
                <a:lnTo>
                  <a:pt x="4300159" y="2282994"/>
                </a:lnTo>
                <a:lnTo>
                  <a:pt x="0" y="22829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623" y="6521989"/>
            <a:ext cx="3546209" cy="4114800"/>
          </a:xfrm>
          <a:custGeom>
            <a:avLst/>
            <a:gdLst/>
            <a:ahLst/>
            <a:cxnLst/>
            <a:rect r="r" b="b" t="t" l="l"/>
            <a:pathLst>
              <a:path h="4114800" w="3546209">
                <a:moveTo>
                  <a:pt x="0" y="0"/>
                </a:moveTo>
                <a:lnTo>
                  <a:pt x="3546209" y="0"/>
                </a:lnTo>
                <a:lnTo>
                  <a:pt x="354620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969922" y="1733995"/>
            <a:ext cx="2289378" cy="1777390"/>
          </a:xfrm>
          <a:custGeom>
            <a:avLst/>
            <a:gdLst/>
            <a:ahLst/>
            <a:cxnLst/>
            <a:rect r="r" b="b" t="t" l="l"/>
            <a:pathLst>
              <a:path h="1777390" w="2289378">
                <a:moveTo>
                  <a:pt x="0" y="0"/>
                </a:moveTo>
                <a:lnTo>
                  <a:pt x="2289378" y="0"/>
                </a:lnTo>
                <a:lnTo>
                  <a:pt x="2289378" y="1777390"/>
                </a:lnTo>
                <a:lnTo>
                  <a:pt x="0" y="17773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5770169" y="703230"/>
            <a:ext cx="6023182" cy="1528129"/>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Studi case</a:t>
            </a:r>
          </a:p>
        </p:txBody>
      </p:sp>
      <p:sp>
        <p:nvSpPr>
          <p:cNvPr name="TextBox 8" id="8"/>
          <p:cNvSpPr txBox="true"/>
          <p:nvPr/>
        </p:nvSpPr>
        <p:spPr>
          <a:xfrm rot="0">
            <a:off x="3111702" y="3072361"/>
            <a:ext cx="11858221" cy="4953049"/>
          </a:xfrm>
          <a:prstGeom prst="rect">
            <a:avLst/>
          </a:prstGeom>
        </p:spPr>
        <p:txBody>
          <a:bodyPr anchor="t" rtlCol="false" tIns="0" lIns="0" bIns="0" rIns="0">
            <a:spAutoFit/>
          </a:bodyPr>
          <a:lstStyle/>
          <a:p>
            <a:pPr marL="863182" indent="-431591" lvl="1">
              <a:lnSpc>
                <a:spcPts val="5597"/>
              </a:lnSpc>
              <a:buFont typeface="Arial"/>
              <a:buChar char="•"/>
            </a:pPr>
            <a:r>
              <a:rPr lang="en-US" sz="3998">
                <a:solidFill>
                  <a:srgbClr val="000000"/>
                </a:solidFill>
                <a:latin typeface="Open Sans Light Bold"/>
              </a:rPr>
              <a:t>Empati (Empathize)</a:t>
            </a:r>
          </a:p>
          <a:p>
            <a:pPr marL="863182" indent="-431591" lvl="1">
              <a:lnSpc>
                <a:spcPts val="5597"/>
              </a:lnSpc>
              <a:buFont typeface="Arial"/>
              <a:buChar char="•"/>
            </a:pPr>
            <a:r>
              <a:rPr lang="en-US" sz="3998">
                <a:solidFill>
                  <a:srgbClr val="000000"/>
                </a:solidFill>
                <a:latin typeface="Open Sans Light Bold"/>
              </a:rPr>
              <a:t>Pemahaman (Define)</a:t>
            </a:r>
          </a:p>
          <a:p>
            <a:pPr marL="863182" indent="-431591" lvl="1">
              <a:lnSpc>
                <a:spcPts val="5597"/>
              </a:lnSpc>
              <a:buFont typeface="Arial"/>
              <a:buChar char="•"/>
            </a:pPr>
            <a:r>
              <a:rPr lang="en-US" sz="3998">
                <a:solidFill>
                  <a:srgbClr val="000000"/>
                </a:solidFill>
                <a:latin typeface="Open Sans Light Bold"/>
              </a:rPr>
              <a:t>Pencarian Solusi (Ideate)</a:t>
            </a:r>
          </a:p>
          <a:p>
            <a:pPr marL="863182" indent="-431591" lvl="1">
              <a:lnSpc>
                <a:spcPts val="5597"/>
              </a:lnSpc>
              <a:buFont typeface="Arial"/>
              <a:buChar char="•"/>
            </a:pPr>
            <a:r>
              <a:rPr lang="en-US" sz="3998">
                <a:solidFill>
                  <a:srgbClr val="000000"/>
                </a:solidFill>
                <a:latin typeface="Open Sans Light Bold"/>
              </a:rPr>
              <a:t>Percobaan (Prototype)</a:t>
            </a:r>
          </a:p>
          <a:p>
            <a:pPr marL="863182" indent="-431591" lvl="1">
              <a:lnSpc>
                <a:spcPts val="5597"/>
              </a:lnSpc>
              <a:buFont typeface="Arial"/>
              <a:buChar char="•"/>
            </a:pPr>
            <a:r>
              <a:rPr lang="en-US" sz="3998">
                <a:solidFill>
                  <a:srgbClr val="000000"/>
                </a:solidFill>
                <a:latin typeface="Open Sans Light Bold"/>
              </a:rPr>
              <a:t>Uji (Test)</a:t>
            </a:r>
          </a:p>
          <a:p>
            <a:pPr marL="863182" indent="-431591" lvl="1">
              <a:lnSpc>
                <a:spcPts val="5597"/>
              </a:lnSpc>
              <a:buFont typeface="Arial"/>
              <a:buChar char="•"/>
            </a:pPr>
            <a:r>
              <a:rPr lang="en-US" sz="3998">
                <a:solidFill>
                  <a:srgbClr val="000000"/>
                </a:solidFill>
                <a:latin typeface="Open Sans Light Bold"/>
              </a:rPr>
              <a:t>Implementasi (Implement)</a:t>
            </a:r>
          </a:p>
          <a:p>
            <a:pPr marL="863182" indent="-431591" lvl="1">
              <a:lnSpc>
                <a:spcPts val="5597"/>
              </a:lnSpc>
              <a:buFont typeface="Arial"/>
              <a:buChar char="•"/>
            </a:pPr>
            <a:r>
              <a:rPr lang="en-US" sz="3998">
                <a:solidFill>
                  <a:srgbClr val="000000"/>
                </a:solidFill>
                <a:latin typeface="Open Sans Light Bold"/>
              </a:rPr>
              <a:t>Pelajaran (Learn)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0" y="-808932"/>
            <a:ext cx="18288000" cy="11095932"/>
            <a:chOff x="0" y="0"/>
            <a:chExt cx="24384000" cy="14794577"/>
          </a:xfrm>
        </p:grpSpPr>
        <p:sp>
          <p:nvSpPr>
            <p:cNvPr name="Freeform 3" id="3"/>
            <p:cNvSpPr/>
            <p:nvPr/>
          </p:nvSpPr>
          <p:spPr>
            <a:xfrm flipH="false" flipV="false" rot="0">
              <a:off x="0" y="5284470"/>
              <a:ext cx="14122974" cy="8932781"/>
            </a:xfrm>
            <a:custGeom>
              <a:avLst/>
              <a:gdLst/>
              <a:ahLst/>
              <a:cxnLst/>
              <a:rect r="r" b="b" t="t" l="l"/>
              <a:pathLst>
                <a:path h="8932781" w="14122974">
                  <a:moveTo>
                    <a:pt x="0" y="0"/>
                  </a:moveTo>
                  <a:lnTo>
                    <a:pt x="14122974" y="0"/>
                  </a:lnTo>
                  <a:lnTo>
                    <a:pt x="14122974" y="8932782"/>
                  </a:lnTo>
                  <a:lnTo>
                    <a:pt x="0" y="8932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078577"/>
              <a:ext cx="6532536" cy="3575079"/>
            </a:xfrm>
            <a:custGeom>
              <a:avLst/>
              <a:gdLst/>
              <a:ahLst/>
              <a:cxnLst/>
              <a:rect r="r" b="b" t="t" l="l"/>
              <a:pathLst>
                <a:path h="3575079" w="6532536">
                  <a:moveTo>
                    <a:pt x="0" y="0"/>
                  </a:moveTo>
                  <a:lnTo>
                    <a:pt x="6532536" y="0"/>
                  </a:lnTo>
                  <a:lnTo>
                    <a:pt x="6532536" y="3575078"/>
                  </a:lnTo>
                  <a:lnTo>
                    <a:pt x="0" y="3575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851464" y="11219498"/>
              <a:ext cx="6532536" cy="3575079"/>
            </a:xfrm>
            <a:custGeom>
              <a:avLst/>
              <a:gdLst/>
              <a:ahLst/>
              <a:cxnLst/>
              <a:rect r="r" b="b" t="t" l="l"/>
              <a:pathLst>
                <a:path h="3575079" w="6532536">
                  <a:moveTo>
                    <a:pt x="0" y="0"/>
                  </a:moveTo>
                  <a:lnTo>
                    <a:pt x="6532536" y="0"/>
                  </a:lnTo>
                  <a:lnTo>
                    <a:pt x="6532536" y="3575079"/>
                  </a:lnTo>
                  <a:lnTo>
                    <a:pt x="0" y="3575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823242" y="5418253"/>
              <a:ext cx="7357558" cy="4653655"/>
            </a:xfrm>
            <a:custGeom>
              <a:avLst/>
              <a:gdLst/>
              <a:ahLst/>
              <a:cxnLst/>
              <a:rect r="r" b="b" t="t" l="l"/>
              <a:pathLst>
                <a:path h="4653655" w="7357558">
                  <a:moveTo>
                    <a:pt x="0" y="0"/>
                  </a:moveTo>
                  <a:lnTo>
                    <a:pt x="7357558" y="0"/>
                  </a:lnTo>
                  <a:lnTo>
                    <a:pt x="7357558" y="4653655"/>
                  </a:lnTo>
                  <a:lnTo>
                    <a:pt x="0" y="4653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161753" y="0"/>
              <a:ext cx="7357558" cy="4653655"/>
            </a:xfrm>
            <a:custGeom>
              <a:avLst/>
              <a:gdLst/>
              <a:ahLst/>
              <a:cxnLst/>
              <a:rect r="r" b="b" t="t" l="l"/>
              <a:pathLst>
                <a:path h="4653655" w="7357558">
                  <a:moveTo>
                    <a:pt x="0" y="0"/>
                  </a:moveTo>
                  <a:lnTo>
                    <a:pt x="7357558" y="0"/>
                  </a:lnTo>
                  <a:lnTo>
                    <a:pt x="7357558" y="4653655"/>
                  </a:lnTo>
                  <a:lnTo>
                    <a:pt x="0" y="4653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5670568" y="2953011"/>
            <a:ext cx="6946863" cy="3460801"/>
          </a:xfrm>
          <a:custGeom>
            <a:avLst/>
            <a:gdLst/>
            <a:ahLst/>
            <a:cxnLst/>
            <a:rect r="r" b="b" t="t" l="l"/>
            <a:pathLst>
              <a:path h="3460801" w="6946863">
                <a:moveTo>
                  <a:pt x="0" y="0"/>
                </a:moveTo>
                <a:lnTo>
                  <a:pt x="6946864" y="0"/>
                </a:lnTo>
                <a:lnTo>
                  <a:pt x="6946864" y="3460801"/>
                </a:lnTo>
                <a:lnTo>
                  <a:pt x="0" y="3460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true" rot="0">
            <a:off x="11361395" y="0"/>
            <a:ext cx="7315200" cy="2394065"/>
          </a:xfrm>
          <a:custGeom>
            <a:avLst/>
            <a:gdLst/>
            <a:ahLst/>
            <a:cxnLst/>
            <a:rect r="r" b="b" t="t" l="l"/>
            <a:pathLst>
              <a:path h="2394065" w="7315200">
                <a:moveTo>
                  <a:pt x="0" y="2394065"/>
                </a:moveTo>
                <a:lnTo>
                  <a:pt x="7315200" y="2394065"/>
                </a:lnTo>
                <a:lnTo>
                  <a:pt x="7315200" y="0"/>
                </a:lnTo>
                <a:lnTo>
                  <a:pt x="0" y="0"/>
                </a:lnTo>
                <a:lnTo>
                  <a:pt x="0" y="239406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698297">
            <a:off x="15898380" y="-376280"/>
            <a:ext cx="3546209" cy="4114800"/>
          </a:xfrm>
          <a:custGeom>
            <a:avLst/>
            <a:gdLst/>
            <a:ahLst/>
            <a:cxnLst/>
            <a:rect r="r" b="b" t="t" l="l"/>
            <a:pathLst>
              <a:path h="4114800" w="3546209">
                <a:moveTo>
                  <a:pt x="0" y="0"/>
                </a:moveTo>
                <a:lnTo>
                  <a:pt x="3546210" y="0"/>
                </a:lnTo>
                <a:lnTo>
                  <a:pt x="354621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2617432" y="8229600"/>
            <a:ext cx="1369106" cy="2057400"/>
          </a:xfrm>
          <a:custGeom>
            <a:avLst/>
            <a:gdLst/>
            <a:ahLst/>
            <a:cxnLst/>
            <a:rect r="r" b="b" t="t" l="l"/>
            <a:pathLst>
              <a:path h="2057400" w="1369106">
                <a:moveTo>
                  <a:pt x="0" y="0"/>
                </a:moveTo>
                <a:lnTo>
                  <a:pt x="1369106" y="0"/>
                </a:lnTo>
                <a:lnTo>
                  <a:pt x="1369106"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0743871" y="8850597"/>
            <a:ext cx="3242666" cy="1828053"/>
          </a:xfrm>
          <a:custGeom>
            <a:avLst/>
            <a:gdLst/>
            <a:ahLst/>
            <a:cxnLst/>
            <a:rect r="r" b="b" t="t" l="l"/>
            <a:pathLst>
              <a:path h="1828053" w="3242666">
                <a:moveTo>
                  <a:pt x="0" y="0"/>
                </a:moveTo>
                <a:lnTo>
                  <a:pt x="3242667" y="0"/>
                </a:lnTo>
                <a:lnTo>
                  <a:pt x="3242667" y="1828053"/>
                </a:lnTo>
                <a:lnTo>
                  <a:pt x="0" y="18280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9780634" y="8229600"/>
            <a:ext cx="1926475" cy="2057400"/>
          </a:xfrm>
          <a:custGeom>
            <a:avLst/>
            <a:gdLst/>
            <a:ahLst/>
            <a:cxnLst/>
            <a:rect r="r" b="b" t="t" l="l"/>
            <a:pathLst>
              <a:path h="2057400" w="1926475">
                <a:moveTo>
                  <a:pt x="0" y="0"/>
                </a:moveTo>
                <a:lnTo>
                  <a:pt x="1926475" y="0"/>
                </a:lnTo>
                <a:lnTo>
                  <a:pt x="1926475" y="2057400"/>
                </a:lnTo>
                <a:lnTo>
                  <a:pt x="0" y="20574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8767538" y="9258300"/>
            <a:ext cx="1976334" cy="1652934"/>
          </a:xfrm>
          <a:custGeom>
            <a:avLst/>
            <a:gdLst/>
            <a:ahLst/>
            <a:cxnLst/>
            <a:rect r="r" b="b" t="t" l="l"/>
            <a:pathLst>
              <a:path h="1652934" w="1976334">
                <a:moveTo>
                  <a:pt x="0" y="0"/>
                </a:moveTo>
                <a:lnTo>
                  <a:pt x="1976333" y="0"/>
                </a:lnTo>
                <a:lnTo>
                  <a:pt x="1976333" y="1652934"/>
                </a:lnTo>
                <a:lnTo>
                  <a:pt x="0" y="165293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7250601" y="8216784"/>
            <a:ext cx="1893399" cy="2461866"/>
          </a:xfrm>
          <a:custGeom>
            <a:avLst/>
            <a:gdLst/>
            <a:ahLst/>
            <a:cxnLst/>
            <a:rect r="r" b="b" t="t" l="l"/>
            <a:pathLst>
              <a:path h="2461866" w="1893399">
                <a:moveTo>
                  <a:pt x="0" y="0"/>
                </a:moveTo>
                <a:lnTo>
                  <a:pt x="1893399" y="0"/>
                </a:lnTo>
                <a:lnTo>
                  <a:pt x="1893399" y="2461866"/>
                </a:lnTo>
                <a:lnTo>
                  <a:pt x="0" y="246186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DAFnB1cmi54</dc:identifier>
  <dcterms:modified xsi:type="dcterms:W3CDTF">2011-08-01T06:04:30Z</dcterms:modified>
  <cp:revision>1</cp:revision>
  <dc:title>Product management</dc:title>
</cp:coreProperties>
</file>